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33" r:id="rId3"/>
    <p:sldMasterId id="2147483821" r:id="rId4"/>
    <p:sldMasterId id="2147483833" r:id="rId5"/>
    <p:sldMasterId id="2147483869" r:id="rId6"/>
    <p:sldMasterId id="2147483875" r:id="rId7"/>
  </p:sldMasterIdLst>
  <p:notesMasterIdLst>
    <p:notesMasterId r:id="rId82"/>
  </p:notesMasterIdLst>
  <p:sldIdLst>
    <p:sldId id="256" r:id="rId8"/>
    <p:sldId id="434" r:id="rId9"/>
    <p:sldId id="435" r:id="rId10"/>
    <p:sldId id="686" r:id="rId11"/>
    <p:sldId id="687" r:id="rId12"/>
    <p:sldId id="688" r:id="rId13"/>
    <p:sldId id="310" r:id="rId14"/>
    <p:sldId id="439" r:id="rId15"/>
    <p:sldId id="440" r:id="rId16"/>
    <p:sldId id="689" r:id="rId17"/>
    <p:sldId id="443" r:id="rId18"/>
    <p:sldId id="427" r:id="rId19"/>
    <p:sldId id="343" r:id="rId20"/>
    <p:sldId id="345" r:id="rId21"/>
    <p:sldId id="346" r:id="rId22"/>
    <p:sldId id="446" r:id="rId23"/>
    <p:sldId id="447" r:id="rId24"/>
    <p:sldId id="706" r:id="rId25"/>
    <p:sldId id="449" r:id="rId26"/>
    <p:sldId id="450" r:id="rId27"/>
    <p:sldId id="444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79" r:id="rId37"/>
    <p:sldId id="641" r:id="rId38"/>
    <p:sldId id="643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654" r:id="rId49"/>
    <p:sldId id="655" r:id="rId50"/>
    <p:sldId id="703" r:id="rId51"/>
    <p:sldId id="704" r:id="rId52"/>
    <p:sldId id="657" r:id="rId53"/>
    <p:sldId id="658" r:id="rId54"/>
    <p:sldId id="506" r:id="rId55"/>
    <p:sldId id="507" r:id="rId56"/>
    <p:sldId id="508" r:id="rId57"/>
    <p:sldId id="509" r:id="rId58"/>
    <p:sldId id="510" r:id="rId59"/>
    <p:sldId id="511" r:id="rId60"/>
    <p:sldId id="515" r:id="rId61"/>
    <p:sldId id="517" r:id="rId62"/>
    <p:sldId id="519" r:id="rId63"/>
    <p:sldId id="709" r:id="rId64"/>
    <p:sldId id="710" r:id="rId65"/>
    <p:sldId id="659" r:id="rId66"/>
    <p:sldId id="660" r:id="rId67"/>
    <p:sldId id="525" r:id="rId68"/>
    <p:sldId id="705" r:id="rId69"/>
    <p:sldId id="528" r:id="rId70"/>
    <p:sldId id="711" r:id="rId71"/>
    <p:sldId id="712" r:id="rId72"/>
    <p:sldId id="713" r:id="rId73"/>
    <p:sldId id="475" r:id="rId74"/>
    <p:sldId id="476" r:id="rId75"/>
    <p:sldId id="477" r:id="rId76"/>
    <p:sldId id="714" r:id="rId77"/>
    <p:sldId id="707" r:id="rId78"/>
    <p:sldId id="708" r:id="rId79"/>
    <p:sldId id="478" r:id="rId80"/>
    <p:sldId id="715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2" autoAdjust="0"/>
    <p:restoredTop sz="91144" autoAdjust="0"/>
  </p:normalViewPr>
  <p:slideViewPr>
    <p:cSldViewPr snapToGrid="0">
      <p:cViewPr>
        <p:scale>
          <a:sx n="74" d="100"/>
          <a:sy n="74" d="100"/>
        </p:scale>
        <p:origin x="-116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16.399999999999999</c:v>
                </c:pt>
                <c:pt idx="1">
                  <c:v>26.2</c:v>
                </c:pt>
                <c:pt idx="2">
                  <c:v>27</c:v>
                </c:pt>
                <c:pt idx="3">
                  <c:v>27</c:v>
                </c:pt>
                <c:pt idx="4">
                  <c:v>29.6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18-4A21-9775-1B7555DB4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324608"/>
        <c:axId val="178326144"/>
      </c:barChart>
      <c:catAx>
        <c:axId val="178324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8326144"/>
        <c:crosses val="autoZero"/>
        <c:auto val="1"/>
        <c:lblAlgn val="ctr"/>
        <c:lblOffset val="100"/>
        <c:noMultiLvlLbl val="0"/>
      </c:catAx>
      <c:valAx>
        <c:axId val="1783261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8324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Two-GPU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7EAD1-C33D-48A2-8CAB-582B6385EBD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682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that classic methods, e.g.</a:t>
            </a:r>
            <a:r>
              <a:rPr lang="en-US" baseline="0" dirty="0"/>
              <a:t> </a:t>
            </a:r>
            <a:r>
              <a:rPr lang="en-US" baseline="0" dirty="0" err="1"/>
              <a:t>convnets</a:t>
            </a:r>
            <a:r>
              <a:rPr lang="en-US" baseline="0" dirty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1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</a:t>
            </a:r>
            <a:r>
              <a:rPr lang="en-US" sz="11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8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0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52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9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7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81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74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5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6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36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81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6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8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43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99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55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21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276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348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31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007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65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62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75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7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7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195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659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89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20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25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197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829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90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751666" y="1176740"/>
            <a:ext cx="31026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1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750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39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4729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016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95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94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4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5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>
                <a:solidFill>
                  <a:srgbClr val="000000"/>
                </a:solidFill>
              </a:rPr>
              <a:pPr/>
              <a:t>12/11/2021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4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2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9" y="113444"/>
            <a:ext cx="89347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6780" y="2262723"/>
            <a:ext cx="5550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11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925" y="230776"/>
            <a:ext cx="87561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5798" y="1293671"/>
            <a:ext cx="76124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>
                <a:solidFill>
                  <a:prstClr val="white"/>
                </a:solidFill>
              </a:rPr>
              <a:t>13 Jan</a:t>
            </a:r>
            <a:r>
              <a:rPr lang="en-US" spc="-65">
                <a:solidFill>
                  <a:prstClr val="white"/>
                </a:solidFill>
              </a:rPr>
              <a:t> </a:t>
            </a:r>
            <a:r>
              <a:rPr lang="en-US" spc="-5">
                <a:solidFill>
                  <a:prstClr val="white"/>
                </a:solidFill>
              </a:rPr>
              <a:t>2016</a:t>
            </a: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>
                <a:solidFill>
                  <a:prstClr val="white"/>
                </a:solidFill>
              </a:rPr>
              <a:t>Fei-Fei Li &amp; Andrej Karpathy &amp; Justin</a:t>
            </a:r>
            <a:r>
              <a:rPr lang="nn-NO" spc="65">
                <a:solidFill>
                  <a:prstClr val="white"/>
                </a:solidFill>
              </a:rPr>
              <a:t> </a:t>
            </a:r>
            <a:r>
              <a:rPr lang="nn-NO" spc="-5">
                <a:solidFill>
                  <a:prstClr val="white"/>
                </a:solidFill>
              </a:rPr>
              <a:t>Johnson</a:t>
            </a:r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emf"/><Relationship Id="rId7" Type="http://schemas.openxmlformats.org/officeDocument/2006/relationships/image" Target="../media/image1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33.w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8.emf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5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8.emf"/><Relationship Id="rId11" Type="http://schemas.openxmlformats.org/officeDocument/2006/relationships/image" Target="../media/image44.emf"/><Relationship Id="rId5" Type="http://schemas.openxmlformats.org/officeDocument/2006/relationships/image" Target="../media/image37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6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hyperlink" Target="http://www.cv-foundation.org/openaccess/content_cvpr_workshops_2014/W15/papers/Razavian_CNN_Features_Off-the-Shelf_2014_CVPR_paper.pdf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4.jpg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1.jpg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jpg"/><Relationship Id="rId5" Type="http://schemas.openxmlformats.org/officeDocument/2006/relationships/image" Target="../media/image51.jpg"/><Relationship Id="rId10" Type="http://schemas.openxmlformats.org/officeDocument/2006/relationships/image" Target="../media/image59.jpg"/><Relationship Id="rId4" Type="http://schemas.openxmlformats.org/officeDocument/2006/relationships/image" Target="../media/image54.jpg"/><Relationship Id="rId9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jpg"/><Relationship Id="rId5" Type="http://schemas.openxmlformats.org/officeDocument/2006/relationships/image" Target="../media/image51.jpg"/><Relationship Id="rId10" Type="http://schemas.openxmlformats.org/officeDocument/2006/relationships/image" Target="../media/image59.jpg"/><Relationship Id="rId4" Type="http://schemas.openxmlformats.org/officeDocument/2006/relationships/image" Target="../media/image54.jpg"/><Relationship Id="rId9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jpg"/><Relationship Id="rId5" Type="http://schemas.openxmlformats.org/officeDocument/2006/relationships/image" Target="../media/image51.jpg"/><Relationship Id="rId10" Type="http://schemas.openxmlformats.org/officeDocument/2006/relationships/image" Target="../media/image59.jpg"/><Relationship Id="rId4" Type="http://schemas.openxmlformats.org/officeDocument/2006/relationships/image" Target="../media/image54.jpg"/><Relationship Id="rId9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s.toronto.edu/~fritz/absps/imagenet.pdf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jpg"/><Relationship Id="rId5" Type="http://schemas.openxmlformats.org/officeDocument/2006/relationships/image" Target="../media/image51.jpg"/><Relationship Id="rId10" Type="http://schemas.openxmlformats.org/officeDocument/2006/relationships/image" Target="../media/image59.jpg"/><Relationship Id="rId4" Type="http://schemas.openxmlformats.org/officeDocument/2006/relationships/image" Target="../media/image54.jpg"/><Relationship Id="rId9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3.jpg"/><Relationship Id="rId7" Type="http://schemas.openxmlformats.org/officeDocument/2006/relationships/image" Target="../media/image5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1.jpg"/><Relationship Id="rId10" Type="http://schemas.openxmlformats.org/officeDocument/2006/relationships/image" Target="../media/image59.jpg"/><Relationship Id="rId4" Type="http://schemas.openxmlformats.org/officeDocument/2006/relationships/image" Target="../media/image54.jpg"/><Relationship Id="rId9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www.cs.toronto.edu/~fritz/absps/imagenet.pdf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4.jpg"/><Relationship Id="rId5" Type="http://schemas.openxmlformats.org/officeDocument/2006/relationships/image" Target="../media/image75.jpg"/><Relationship Id="rId4" Type="http://schemas.openxmlformats.org/officeDocument/2006/relationships/image" Target="../media/image7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81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10" Type="http://schemas.openxmlformats.org/officeDocument/2006/relationships/hyperlink" Target="https://www.youtube.com/watch?v=QWfmCyLEQ8U&amp;list=PL16j5WbGpaM0_Tj8CRmurZ8Kk1gEBc7fg&amp;index=4" TargetMode="External"/><Relationship Id="rId4" Type="http://schemas.openxmlformats.org/officeDocument/2006/relationships/image" Target="../media/image84.jpg"/><Relationship Id="rId9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78.emf"/><Relationship Id="rId4" Type="http://schemas.openxmlformats.org/officeDocument/2006/relationships/image" Target="../media/image7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9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91.emf"/><Relationship Id="rId4" Type="http://schemas.openxmlformats.org/officeDocument/2006/relationships/image" Target="../media/image78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cs.berkeley.edu/~rbg/papers/r-cnn-cvpr.pdf" TargetMode="Externa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2770: Computer Vision</a:t>
            </a:r>
            <a: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January </a:t>
            </a:r>
            <a:r>
              <a:rPr lang="en-US" sz="3600" dirty="0" smtClean="0">
                <a:solidFill>
                  <a:schemeClr val="tx1"/>
                </a:solidFill>
              </a:rPr>
              <a:t>19, </a:t>
            </a:r>
            <a:r>
              <a:rPr lang="en-US" sz="3600" dirty="0">
                <a:solidFill>
                  <a:schemeClr val="tx1"/>
                </a:solidFill>
              </a:rPr>
              <a:t>2017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Beyond 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Detection</a:t>
            </a:r>
          </a:p>
          <a:p>
            <a:r>
              <a:rPr lang="en-US" altLang="en-US" dirty="0"/>
              <a:t>Segmentation</a:t>
            </a:r>
          </a:p>
          <a:p>
            <a:r>
              <a:rPr lang="en-US" altLang="en-US" dirty="0"/>
              <a:t>Regression </a:t>
            </a:r>
          </a:p>
          <a:p>
            <a:r>
              <a:rPr lang="en-US" altLang="en-US" dirty="0"/>
              <a:t>Pose estimation </a:t>
            </a:r>
          </a:p>
          <a:p>
            <a:r>
              <a:rPr lang="en-US" altLang="en-US" dirty="0"/>
              <a:t>Synthesis</a:t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and many more…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604084"/>
            <a:ext cx="1866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Adapted from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Jia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-bin Huang</a:t>
            </a:r>
          </a:p>
        </p:txBody>
      </p:sp>
    </p:spTree>
    <p:extLst>
      <p:ext uri="{BB962C8B-B14F-4D97-AF65-F5344CB8AC3E}">
        <p14:creationId xmlns:p14="http://schemas.microsoft.com/office/powerpoint/2010/main" val="3011700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CNNs?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networks are a type of </a:t>
            </a:r>
            <a:r>
              <a:rPr lang="en-US" i="1" dirty="0"/>
              <a:t>neural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neural network includes layers that perform special operations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in vision, but to a lesser extent also in NLP, biomedical,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they are </a:t>
            </a:r>
            <a:r>
              <a:rPr lang="en-US" i="1" dirty="0"/>
              <a:t>deep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31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42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211" y="1591530"/>
            <a:ext cx="7907914" cy="39398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41985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Figure from http://neuralnetworksanddeeplearning.com/chap5.html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Approach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latin typeface="+mn-lt"/>
                <a:ea typeface="+mn-ea"/>
                <a:cs typeface="Adobe Caslon Pro"/>
              </a:rPr>
              <a:t>Hand-designed</a:t>
            </a:r>
            <a:br>
              <a:rPr lang="en-US" b="0" dirty="0">
                <a:latin typeface="+mn-lt"/>
                <a:ea typeface="+mn-ea"/>
                <a:cs typeface="Adobe Caslon Pro"/>
              </a:rPr>
            </a:br>
            <a:r>
              <a:rPr lang="en-US" b="0" dirty="0">
                <a:latin typeface="+mn-lt"/>
                <a:ea typeface="+mn-ea"/>
                <a:cs typeface="Adobe Caslon Pro"/>
              </a:rPr>
              <a:t>feature extraction (e.g. SIFT, HOG)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latin typeface="+mn-lt"/>
                <a:ea typeface="+mn-ea"/>
                <a:cs typeface="Adobe Caslon Pro"/>
              </a:rPr>
              <a:t>Trainable</a:t>
            </a:r>
            <a:br>
              <a:rPr lang="en-US" b="0" dirty="0">
                <a:latin typeface="+mn-lt"/>
                <a:ea typeface="+mn-ea"/>
                <a:cs typeface="Adobe Caslon Pro"/>
              </a:rPr>
            </a:br>
            <a:r>
              <a:rPr lang="en-US" b="0" dirty="0"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133724" y="2286000"/>
            <a:ext cx="1810124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b="0" dirty="0">
                <a:latin typeface="+mn-lt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258792" y="4343400"/>
            <a:ext cx="873280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/>
              <a:t>Features are key to recent progress in recognition, but research shows they’re flawed…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/>
              <a:t>Where next? Better classifiers? Or keep building more features?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Object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8202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learning the features?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Learn a </a:t>
            </a:r>
            <a:r>
              <a:rPr lang="en-US" sz="2400" i="1" dirty="0"/>
              <a:t>feature hierarchy</a:t>
            </a:r>
            <a:r>
              <a:rPr lang="en-US" sz="2400" dirty="0"/>
              <a:t> all the way from pixels </a:t>
            </a:r>
            <a:r>
              <a:rPr lang="en-US" sz="2400" dirty="0">
                <a:sym typeface="Wingdings" charset="0"/>
              </a:rPr>
              <a:t>to 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Train all layers jointly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7276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“Shallow” vs. “deep” architectures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Class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N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Simple classifier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 Class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8465" y="1519535"/>
            <a:ext cx="480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Traditional recognition: “Shallow”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00891" y="4262735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learning: “Deep” architecture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41116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sz="4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Activations: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Nonlinear activation function </a:t>
            </a:r>
            <a:r>
              <a:rPr lang="en-US" i="1" dirty="0"/>
              <a:t>h</a:t>
            </a:r>
            <a:r>
              <a:rPr lang="en-US" dirty="0"/>
              <a:t> (e.g. sigmoid, </a:t>
            </a:r>
            <a:r>
              <a:rPr lang="en-US" dirty="0" err="1"/>
              <a:t>tanh</a:t>
            </a:r>
            <a:r>
              <a:rPr lang="en-US" dirty="0"/>
              <a:t>):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018" y="908720"/>
            <a:ext cx="7683964" cy="361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4437097"/>
            <a:ext cx="3147060" cy="108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188" y="6095955"/>
            <a:ext cx="1546860" cy="57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 descr="\tanh x = \frac{\sinh x}{\cosh x} = \frac {e^x - e^{-x}} {e^x + e^{-x}} = "/>
          <p:cNvPicPr>
            <a:picLocks noChangeAspect="1" noChangeArrowheads="1"/>
          </p:cNvPicPr>
          <p:nvPr/>
        </p:nvPicPr>
        <p:blipFill>
          <a:blip r:embed="rId5" cstate="print"/>
          <a:srcRect r="7333" b="-5487"/>
          <a:stretch>
            <a:fillRect/>
          </a:stretch>
        </p:blipFill>
        <p:spPr bwMode="auto">
          <a:xfrm>
            <a:off x="5633876" y="6126480"/>
            <a:ext cx="3402620" cy="6480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6604084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Christopher Bishop </a:t>
            </a:r>
          </a:p>
        </p:txBody>
      </p:sp>
      <p:pic>
        <p:nvPicPr>
          <p:cNvPr id="9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2952" y="68317"/>
            <a:ext cx="2005076" cy="998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7596539" y="4653998"/>
            <a:ext cx="151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Recall SVM: </a:t>
            </a:r>
          </a:p>
          <a:p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</a:t>
            </a:r>
          </a:p>
        </p:txBody>
      </p:sp>
    </p:spTree>
    <p:extLst>
      <p:ext uri="{BB962C8B-B14F-4D97-AF65-F5344CB8AC3E}">
        <p14:creationId xmlns:p14="http://schemas.microsoft.com/office/powerpoint/2010/main" val="28297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2</a:t>
            </a:r>
          </a:p>
          <a:p>
            <a:pPr marL="0" indent="0"/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3 (final)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Finally: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9933" y="3933056"/>
            <a:ext cx="4830139" cy="936104"/>
            <a:chOff x="389933" y="3933056"/>
            <a:chExt cx="4830139" cy="936104"/>
          </a:xfrm>
        </p:grpSpPr>
        <p:grpSp>
          <p:nvGrpSpPr>
            <p:cNvPr id="9" name="Group 8"/>
            <p:cNvGrpSpPr/>
            <p:nvPr/>
          </p:nvGrpSpPr>
          <p:grpSpPr>
            <a:xfrm>
              <a:off x="389933" y="3933056"/>
              <a:ext cx="4542107" cy="936104"/>
              <a:chOff x="-252536" y="4690890"/>
              <a:chExt cx="4542107" cy="93610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/>
              <a:srcRect b="75306"/>
              <a:stretch/>
            </p:blipFill>
            <p:spPr>
              <a:xfrm>
                <a:off x="-252536" y="4878738"/>
                <a:ext cx="2952600" cy="43204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/>
              <a:srcRect l="23829" b="-11985"/>
              <a:stretch>
                <a:fillRect/>
              </a:stretch>
            </p:blipFill>
            <p:spPr>
              <a:xfrm>
                <a:off x="2129331" y="4690890"/>
                <a:ext cx="2160240" cy="936104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/>
            <a:srcRect l="60876" t="1131" r="19614" b="74175"/>
            <a:stretch/>
          </p:blipFill>
          <p:spPr>
            <a:xfrm>
              <a:off x="4644008" y="4365104"/>
              <a:ext cx="576064" cy="4320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636008" y="4365104"/>
              <a:ext cx="7200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t="6123" b="2040"/>
          <a:stretch/>
        </p:blipFill>
        <p:spPr>
          <a:xfrm>
            <a:off x="2979150" y="1052736"/>
            <a:ext cx="3185700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9150" y="2604984"/>
            <a:ext cx="3185700" cy="1040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250" y="5157192"/>
            <a:ext cx="7381501" cy="132192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44377" t="11947" b="1299"/>
          <a:stretch/>
        </p:blipFill>
        <p:spPr bwMode="auto">
          <a:xfrm>
            <a:off x="6400800" y="44623"/>
            <a:ext cx="2671980" cy="196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417056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4128" y="381052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(multiclass)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56176" y="4005064"/>
            <a:ext cx="2550987" cy="886391"/>
            <a:chOff x="6156176" y="4005064"/>
            <a:chExt cx="2550987" cy="886391"/>
          </a:xfrm>
        </p:grpSpPr>
        <p:pic>
          <p:nvPicPr>
            <p:cNvPr id="172033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76256" y="4005064"/>
              <a:ext cx="1830907" cy="886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/>
            <a:srcRect l="21949" r="48785" b="75306"/>
            <a:stretch/>
          </p:blipFill>
          <p:spPr>
            <a:xfrm>
              <a:off x="6156176" y="4149080"/>
              <a:ext cx="864096" cy="43204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51520" y="539470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704897" y="2604984"/>
            <a:ext cx="2695903" cy="104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042919" y="1924222"/>
            <a:ext cx="1650071" cy="1051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625" y="1997751"/>
            <a:ext cx="12261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600" y="2549947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625" y="3670424"/>
            <a:ext cx="668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0736" y="3670424"/>
            <a:ext cx="97409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tanh(x)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96820" y="3113161"/>
            <a:ext cx="1650071" cy="1041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8625" y="4808097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3289" y="4808097"/>
            <a:ext cx="1210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max(0,x)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2918" y="4291768"/>
            <a:ext cx="1557846" cy="1051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93034" y="945132"/>
            <a:ext cx="1769745" cy="737870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/>
              <a:t>max(0.1x,</a:t>
            </a:r>
            <a:r>
              <a:rPr sz="2400" spc="-70" dirty="0"/>
              <a:t> </a:t>
            </a:r>
            <a:r>
              <a:rPr sz="2400" dirty="0"/>
              <a:t>x)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584562" y="1783250"/>
            <a:ext cx="2168895" cy="1394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94761" y="3337795"/>
            <a:ext cx="2472094" cy="3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49112" y="4289469"/>
            <a:ext cx="2317620" cy="1143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73835" y="3127028"/>
            <a:ext cx="1092200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5080" indent="-45085">
              <a:lnSpc>
                <a:spcPct val="144400"/>
              </a:lnSpc>
            </a:pPr>
            <a:r>
              <a:rPr sz="2400" b="1" spc="-5" dirty="0">
                <a:latin typeface="Arial"/>
                <a:cs typeface="Arial"/>
              </a:rPr>
              <a:t>Maxout  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71913" y="3824501"/>
            <a:ext cx="2168895" cy="417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Activation functions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546" y="1089220"/>
            <a:ext cx="4500254" cy="313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neural network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85800" y="4509120"/>
            <a:ext cx="7772400" cy="16630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Nonlinear</a:t>
            </a:r>
            <a:r>
              <a:rPr lang="en-US" sz="2400" dirty="0"/>
              <a:t>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approximate any continuous function to arbitrary accuracy given sufficiently many hidden units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/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9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</a:t>
            </a:r>
            <a:r>
              <a:rPr lang="en-US" dirty="0" smtClean="0"/>
              <a:t>the next </a:t>
            </a:r>
            <a:r>
              <a:rPr lang="en-US" dirty="0"/>
              <a:t>few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</a:t>
            </a:r>
            <a:r>
              <a:rPr lang="en-US" dirty="0" smtClean="0"/>
              <a:t>(convolutional) </a:t>
            </a:r>
            <a:r>
              <a:rPr lang="en-US" dirty="0"/>
              <a:t>neural networks?  </a:t>
            </a:r>
          </a:p>
          <a:p>
            <a:r>
              <a:rPr lang="en-US" dirty="0"/>
              <a:t>Neural network basics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Biological inspiration</a:t>
            </a:r>
          </a:p>
          <a:p>
            <a:pPr lvl="1"/>
            <a:r>
              <a:rPr lang="en-US" dirty="0"/>
              <a:t>Loss functions</a:t>
            </a:r>
          </a:p>
          <a:p>
            <a:pPr lvl="1"/>
            <a:r>
              <a:rPr lang="en-US" dirty="0"/>
              <a:t>Optimization / gradient descent</a:t>
            </a:r>
          </a:p>
          <a:p>
            <a:pPr lvl="1"/>
            <a:r>
              <a:rPr lang="en-US" dirty="0"/>
              <a:t>Training with backpropagation </a:t>
            </a:r>
          </a:p>
          <a:p>
            <a:r>
              <a:rPr lang="en-US" dirty="0"/>
              <a:t>Convolutional neural networks (CNNs)</a:t>
            </a:r>
          </a:p>
          <a:p>
            <a:pPr lvl="1"/>
            <a:r>
              <a:rPr lang="en-US" dirty="0"/>
              <a:t>Special operations </a:t>
            </a:r>
          </a:p>
          <a:p>
            <a:pPr lvl="1"/>
            <a:r>
              <a:rPr lang="en-US" dirty="0"/>
              <a:t>Common architectures</a:t>
            </a:r>
          </a:p>
          <a:p>
            <a:r>
              <a:rPr lang="en-US" dirty="0"/>
              <a:t>Understanding CNNs</a:t>
            </a:r>
          </a:p>
          <a:p>
            <a:pPr lvl="1"/>
            <a:r>
              <a:rPr lang="en-US" dirty="0"/>
              <a:t>Visualization </a:t>
            </a:r>
          </a:p>
          <a:p>
            <a:pPr lvl="1"/>
            <a:r>
              <a:rPr lang="en-US" dirty="0"/>
              <a:t>Synthesis / style transfer  </a:t>
            </a:r>
          </a:p>
          <a:p>
            <a:pPr lvl="1"/>
            <a:r>
              <a:rPr lang="en-US" dirty="0"/>
              <a:t>Breaking CNNs</a:t>
            </a:r>
          </a:p>
          <a:p>
            <a:r>
              <a:rPr lang="en-US" dirty="0"/>
              <a:t>Practical matters</a:t>
            </a:r>
          </a:p>
          <a:p>
            <a:pPr lvl="1"/>
            <a:r>
              <a:rPr lang="en-US" dirty="0"/>
              <a:t>Tips and tricks for training</a:t>
            </a:r>
          </a:p>
          <a:p>
            <a:pPr lvl="1"/>
            <a:r>
              <a:rPr lang="en-US" dirty="0"/>
              <a:t>Transfer learning </a:t>
            </a:r>
          </a:p>
          <a:p>
            <a:pPr lvl="1"/>
            <a:r>
              <a:rPr lang="en-US" dirty="0"/>
              <a:t>Software packages</a:t>
            </a:r>
          </a:p>
        </p:txBody>
      </p:sp>
    </p:spTree>
    <p:extLst>
      <p:ext uri="{BB962C8B-B14F-4D97-AF65-F5344CB8AC3E}">
        <p14:creationId xmlns:p14="http://schemas.microsoft.com/office/powerpoint/2010/main" val="1523539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Neuron cells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Neurons</a:t>
            </a:r>
          </a:p>
          <a:p>
            <a:pPr lvl="1"/>
            <a:r>
              <a:rPr lang="en-US" dirty="0"/>
              <a:t>accept information from multiple inputs, </a:t>
            </a:r>
          </a:p>
          <a:p>
            <a:pPr lvl="1"/>
            <a:r>
              <a:rPr lang="en-US" dirty="0"/>
              <a:t>transmit information to other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Multiply inputs by weights along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 some function to the set of inputs at each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output of function over threshold, neuron “fires”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Text: HKUST, figures: 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67938" name="Picture 2" descr="http://cs231n.github.io/assets/nn1/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995" y="4107909"/>
            <a:ext cx="3970973" cy="1697355"/>
          </a:xfrm>
          <a:prstGeom prst="rect">
            <a:avLst/>
          </a:prstGeom>
          <a:noFill/>
        </p:spPr>
      </p:pic>
      <p:pic>
        <p:nvPicPr>
          <p:cNvPr id="167940" name="Picture 4" descr="http://cs231n.github.io/assets/nn1/neuron_model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730332"/>
            <a:ext cx="4393883" cy="2506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78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neuron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810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362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362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2362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2362200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953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828800" y="2378333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3632" y="3212068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572666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x</a:t>
            </a:r>
            <a:r>
              <a:rPr lang="en-US" baseline="-25000" dirty="0" err="1">
                <a:solidFill>
                  <a:srgbClr val="000000"/>
                </a:solidFill>
              </a:rPr>
              <a:t>d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00432" y="268313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00432" y="336446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95600" y="427886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4050268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600" y="550253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4658" y="46482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Sigmoid function: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0200" y="154013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8428" y="2145268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511933"/>
            <a:ext cx="269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sym typeface="Symbol"/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  <a:sym typeface="Symbol"/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  <a:sym typeface="Symbol"/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8306" y="3886200"/>
            <a:ext cx="78229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5410199" y="5105400"/>
          <a:ext cx="178455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4" name="Equation" r:id="rId6" imgW="837836" imgH="393529" progId="Equation.3">
                  <p:embed/>
                </p:oleObj>
              </mc:Choice>
              <mc:Fallback>
                <p:oleObj name="Equation" r:id="rId6" imgW="83783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5105400"/>
                        <a:ext cx="178455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105400" y="373380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Output: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sym typeface="Symbol"/>
              </a:rPr>
              <a:t>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w</a:t>
            </a:r>
            <a:r>
              <a:rPr lang="en-US" b="1" dirty="0" err="1">
                <a:solidFill>
                  <a:srgbClr val="000000"/>
                </a:solidFill>
                <a:sym typeface="Symbol"/>
              </a:rPr>
              <a:t>x</a:t>
            </a:r>
            <a:r>
              <a:rPr lang="en-US" b="1" dirty="0">
                <a:solidFill>
                  <a:srgbClr val="000000"/>
                </a:solidFill>
                <a:sym typeface="Symbol"/>
              </a:rPr>
              <a:t> </a:t>
            </a:r>
            <a:r>
              <a:rPr lang="en-US" dirty="0">
                <a:solidFill>
                  <a:srgbClr val="000000"/>
                </a:solidFill>
                <a:sym typeface="Symbol"/>
              </a:rPr>
              <a:t>+ b)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660408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790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Cascade neurons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 from one layer is the input to the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0388" y="4175125"/>
            <a:ext cx="850900" cy="381000"/>
          </a:xfrm>
          <a:prstGeom prst="rect">
            <a:avLst/>
          </a:prstGeom>
        </p:spPr>
      </p:pic>
      <p:pic>
        <p:nvPicPr>
          <p:cNvPr id="98" name="Picture 97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99" name="Picture 98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100" name="Picture 99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101" name="Picture 100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104" name="Picture 103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79051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7367951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hidden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Depth = power (usually)</a:t>
            </a:r>
          </a:p>
        </p:txBody>
      </p:sp>
      <p:pic>
        <p:nvPicPr>
          <p:cNvPr id="368642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211" y="2225467"/>
            <a:ext cx="7907914" cy="39398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http://neuralnetworksanddeeplearning.com/chap5.html 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835870" y="4156262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2408255" y="4156262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3891900" y="4156263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513485" y="4156263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</p:spTree>
    <p:extLst>
      <p:ext uri="{BB962C8B-B14F-4D97-AF65-F5344CB8AC3E}">
        <p14:creationId xmlns:p14="http://schemas.microsoft.com/office/powerpoint/2010/main" val="42540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(convolutional) neural networks?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state of the art performance on many problems…</a:t>
            </a:r>
          </a:p>
          <a:p>
            <a:r>
              <a:rPr lang="en-US" dirty="0"/>
              <a:t>Most papers in CVPR 2016 use deep learning</a:t>
            </a:r>
          </a:p>
        </p:txBody>
      </p:sp>
      <p:sp>
        <p:nvSpPr>
          <p:cNvPr id="5" name="object 3"/>
          <p:cNvSpPr/>
          <p:nvPr/>
        </p:nvSpPr>
        <p:spPr>
          <a:xfrm>
            <a:off x="1170831" y="2612573"/>
            <a:ext cx="7853428" cy="3375142"/>
          </a:xfrm>
          <a:prstGeom prst="rect">
            <a:avLst/>
          </a:prstGeom>
          <a:blipFill>
            <a:blip r:embed="rId4" cstate="print"/>
            <a:stretch>
              <a:fillRect t="-45605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425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i="1" spc="-5" dirty="0" err="1">
                <a:cs typeface="Arial"/>
                <a:hlinkClick r:id="rId5"/>
              </a:rPr>
              <a:t>Razavian</a:t>
            </a:r>
            <a:r>
              <a:rPr lang="en-US" i="1" spc="-5" dirty="0">
                <a:cs typeface="Arial"/>
                <a:hlinkClick r:id="rId5"/>
              </a:rPr>
              <a:t> et al., CVPR</a:t>
            </a:r>
            <a:r>
              <a:rPr lang="en-US" i="1" spc="-20" dirty="0">
                <a:cs typeface="Arial"/>
                <a:hlinkClick r:id="rId5"/>
              </a:rPr>
              <a:t> </a:t>
            </a:r>
            <a:r>
              <a:rPr lang="en-US" i="1" spc="-5" dirty="0">
                <a:cs typeface="Arial"/>
                <a:hlinkClick r:id="rId5"/>
              </a:rPr>
              <a:t>2014 Workshops</a:t>
            </a:r>
            <a:endParaRPr lang="en-US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985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goal is to iteratively find such a set of weights that allow the activations/outputs to match the desired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</a:t>
            </a:r>
            <a:r>
              <a:rPr lang="en-US" i="1" dirty="0"/>
              <a:t>minimize a </a:t>
            </a:r>
            <a:r>
              <a:rPr lang="en-US" b="1" i="1" dirty="0"/>
              <a:t>loss function</a:t>
            </a:r>
            <a:r>
              <a:rPr lang="en-US" b="1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loss function is a function of the weights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now let’s simplify and assume there’s a single layer of weights in the network </a:t>
            </a:r>
          </a:p>
          <a:p>
            <a:pPr marL="0" indent="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457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goal</a:t>
            </a:r>
          </a:p>
        </p:txBody>
      </p:sp>
      <p:sp>
        <p:nvSpPr>
          <p:cNvPr id="5" name="object 4"/>
          <p:cNvSpPr/>
          <p:nvPr/>
        </p:nvSpPr>
        <p:spPr>
          <a:xfrm>
            <a:off x="102075" y="1503004"/>
            <a:ext cx="5909913" cy="449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085012" y="1492824"/>
            <a:ext cx="288353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Example dataset: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CIFAR-10  10</a:t>
            </a:r>
            <a:r>
              <a:rPr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labels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02565" marR="308610" indent="-190500">
              <a:lnSpc>
                <a:spcPct val="100699"/>
              </a:lnSpc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50,000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training images  each image is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32x32x3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10,000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test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images.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476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scores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[32x32x3]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array of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0...1  (3072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total)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3589296" y="2575060"/>
            <a:ext cx="106235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8" name="object 10"/>
          <p:cNvSpPr txBox="1"/>
          <p:nvPr/>
        </p:nvSpPr>
        <p:spPr>
          <a:xfrm>
            <a:off x="3006995" y="2142407"/>
            <a:ext cx="8559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4162595" y="2142407"/>
            <a:ext cx="15665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10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numbers,  indicating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class  scores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12" name="object 9"/>
          <p:cNvSpPr/>
          <p:nvPr/>
        </p:nvSpPr>
        <p:spPr>
          <a:xfrm>
            <a:off x="3006995" y="1918222"/>
            <a:ext cx="2868095" cy="607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[32x32x3]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array of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0...1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10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numbers,  indicating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class  scores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3040469" y="1918223"/>
            <a:ext cx="2393295" cy="50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11"/>
          <p:cNvSpPr/>
          <p:nvPr/>
        </p:nvSpPr>
        <p:spPr>
          <a:xfrm>
            <a:off x="5210714" y="2048198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688916" y="1818480"/>
            <a:ext cx="1042669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3"/>
          <p:cNvSpPr/>
          <p:nvPr/>
        </p:nvSpPr>
        <p:spPr>
          <a:xfrm>
            <a:off x="4777690" y="1964780"/>
            <a:ext cx="411480" cy="393700"/>
          </a:xfrm>
          <a:custGeom>
            <a:avLst/>
            <a:gdLst/>
            <a:ahLst/>
            <a:cxnLst/>
            <a:rect l="l" t="t" r="r" b="b"/>
            <a:pathLst>
              <a:path w="411479" h="393700">
                <a:moveTo>
                  <a:pt x="0" y="0"/>
                </a:moveTo>
                <a:lnTo>
                  <a:pt x="411299" y="0"/>
                </a:lnTo>
                <a:lnTo>
                  <a:pt x="4112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113494" y="2439120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5"/>
          <p:cNvSpPr/>
          <p:nvPr/>
        </p:nvSpPr>
        <p:spPr>
          <a:xfrm>
            <a:off x="2988744" y="1918222"/>
            <a:ext cx="1362075" cy="506730"/>
          </a:xfrm>
          <a:custGeom>
            <a:avLst/>
            <a:gdLst/>
            <a:ahLst/>
            <a:cxnLst/>
            <a:rect l="l" t="t" r="r" b="b"/>
            <a:pathLst>
              <a:path w="1362075" h="506730">
                <a:moveTo>
                  <a:pt x="0" y="0"/>
                </a:moveTo>
                <a:lnTo>
                  <a:pt x="1361997" y="0"/>
                </a:lnTo>
                <a:lnTo>
                  <a:pt x="1361997" y="506698"/>
                </a:lnTo>
                <a:lnTo>
                  <a:pt x="0" y="5066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4545918" y="2428080"/>
            <a:ext cx="121221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7"/>
          <p:cNvSpPr/>
          <p:nvPr/>
        </p:nvSpPr>
        <p:spPr>
          <a:xfrm>
            <a:off x="5124089" y="2914095"/>
            <a:ext cx="370840" cy="1727200"/>
          </a:xfrm>
          <a:custGeom>
            <a:avLst/>
            <a:gdLst/>
            <a:ahLst/>
            <a:cxnLst/>
            <a:rect l="l" t="t" r="r" b="b"/>
            <a:pathLst>
              <a:path w="370839" h="1727200">
                <a:moveTo>
                  <a:pt x="0" y="0"/>
                </a:moveTo>
                <a:lnTo>
                  <a:pt x="370499" y="1726721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5479215" y="4637517"/>
            <a:ext cx="31115" cy="45720"/>
          </a:xfrm>
          <a:custGeom>
            <a:avLst/>
            <a:gdLst/>
            <a:ahLst/>
            <a:cxnLst/>
            <a:rect l="l" t="t" r="r" b="b"/>
            <a:pathLst>
              <a:path w="31114" h="45720">
                <a:moveTo>
                  <a:pt x="0" y="6599"/>
                </a:moveTo>
                <a:lnTo>
                  <a:pt x="24449" y="45549"/>
                </a:lnTo>
                <a:lnTo>
                  <a:pt x="30774" y="0"/>
                </a:lnTo>
                <a:lnTo>
                  <a:pt x="0" y="65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4374364" y="4686825"/>
            <a:ext cx="3326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parameters, or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“weights”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7127035" y="1889173"/>
            <a:ext cx="751840" cy="400751"/>
          </a:xfrm>
          <a:prstGeom prst="rect">
            <a:avLst/>
          </a:prstGeom>
          <a:ln w="28574">
            <a:solidFill>
              <a:srgbClr val="9900F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1120">
              <a:spcBef>
                <a:spcPts val="5"/>
              </a:spcBef>
            </a:pPr>
            <a:r>
              <a:rPr sz="2600" spc="-5" dirty="0">
                <a:solidFill>
                  <a:prstClr val="black"/>
                </a:solidFill>
                <a:latin typeface="Arial"/>
                <a:cs typeface="Arial"/>
              </a:rPr>
              <a:t>(+b)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7951660" y="1991741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9900FF"/>
                </a:solidFill>
                <a:latin typeface="Arial"/>
                <a:cs typeface="Arial"/>
              </a:rPr>
              <a:t>10x1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6715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63799" y="2418103"/>
            <a:ext cx="8816382" cy="326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 txBox="1">
            <a:spLocks/>
          </p:cNvSpPr>
          <p:nvPr/>
        </p:nvSpPr>
        <p:spPr bwMode="auto">
          <a:xfrm>
            <a:off x="101899" y="1524037"/>
            <a:ext cx="8886190" cy="37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2400" kern="0" spc="-5"/>
              <a:t>Example with an image with 4 pixels, and 3 classes</a:t>
            </a:r>
            <a:r>
              <a:rPr lang="en-US" sz="2400" kern="0" spc="105"/>
              <a:t> </a:t>
            </a:r>
            <a:r>
              <a:rPr lang="en-US" sz="2400" kern="0"/>
              <a:t>(</a:t>
            </a:r>
            <a:r>
              <a:rPr lang="en-US" sz="2400" kern="0">
                <a:solidFill>
                  <a:srgbClr val="FF0000"/>
                </a:solidFill>
              </a:rPr>
              <a:t>cat</a:t>
            </a:r>
            <a:r>
              <a:rPr lang="en-US" sz="2400" kern="0"/>
              <a:t>/</a:t>
            </a:r>
            <a:r>
              <a:rPr lang="en-US" sz="2400" kern="0">
                <a:solidFill>
                  <a:srgbClr val="38751C"/>
                </a:solidFill>
              </a:rPr>
              <a:t>dog</a:t>
            </a:r>
            <a:r>
              <a:rPr lang="en-US" sz="2400" kern="0"/>
              <a:t>/</a:t>
            </a:r>
            <a:r>
              <a:rPr lang="en-US" sz="2400" kern="0">
                <a:solidFill>
                  <a:srgbClr val="0000FF"/>
                </a:solidFill>
              </a:rPr>
              <a:t>ship</a:t>
            </a:r>
            <a:r>
              <a:rPr lang="en-US" sz="2400" ker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603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3809607" y="1079607"/>
            <a:ext cx="42665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Going forward: Loss</a:t>
            </a:r>
            <a:r>
              <a:rPr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function/Optimization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1180651" y="1502886"/>
            <a:ext cx="1140227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46643" y="1502889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8"/>
          <p:cNvSpPr/>
          <p:nvPr/>
        </p:nvSpPr>
        <p:spPr>
          <a:xfrm>
            <a:off x="370386" y="2880353"/>
            <a:ext cx="3264818" cy="2483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43585" y="2826403"/>
            <a:ext cx="4102100" cy="2598420"/>
          </a:xfrm>
          <a:custGeom>
            <a:avLst/>
            <a:gdLst/>
            <a:ahLst/>
            <a:cxnLst/>
            <a:rect l="l" t="t" r="r" b="b"/>
            <a:pathLst>
              <a:path w="4102100" h="2598420">
                <a:moveTo>
                  <a:pt x="0" y="0"/>
                </a:moveTo>
                <a:lnTo>
                  <a:pt x="4101604" y="0"/>
                </a:lnTo>
                <a:lnTo>
                  <a:pt x="4101604" y="2597987"/>
                </a:lnTo>
                <a:lnTo>
                  <a:pt x="0" y="25979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1414841" y="2870405"/>
            <a:ext cx="611505" cy="2467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ts val="1664"/>
              </a:lnSpc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-3.45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R="44450" algn="ctr">
              <a:lnSpc>
                <a:spcPts val="1664"/>
              </a:lnSpc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-8.87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0.09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R="34925" algn="ctr">
              <a:spcBef>
                <a:spcPts val="270"/>
              </a:spcBef>
            </a:pPr>
            <a:r>
              <a:rPr sz="1400" b="1" dirty="0">
                <a:solidFill>
                  <a:prstClr val="black"/>
                </a:solidFill>
                <a:latin typeface="Courier New"/>
                <a:cs typeface="Courier New"/>
              </a:rPr>
              <a:t>2.9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4.48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8.02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3.78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1.06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R="44450" algn="ctr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-0.36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R="44450" algn="ctr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-0.72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2786438" y="2870406"/>
            <a:ext cx="559435" cy="25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-0.51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0485">
              <a:spcBef>
                <a:spcPts val="270"/>
              </a:spcBef>
            </a:pPr>
            <a:r>
              <a:rPr sz="1400" b="1" dirty="0">
                <a:solidFill>
                  <a:prstClr val="black"/>
                </a:solidFill>
                <a:latin typeface="Courier New"/>
                <a:cs typeface="Courier New"/>
              </a:rPr>
              <a:t>6.04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5.31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-4.22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-4.19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3.58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4.49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-4.37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-2.09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-2.93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3825093" y="1502909"/>
            <a:ext cx="1211047" cy="1211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4133231" y="2856156"/>
            <a:ext cx="563880" cy="25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3.42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4.64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2.65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algn="ctr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5.1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2.64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5.55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445" algn="ctr">
              <a:spcBef>
                <a:spcPts val="270"/>
              </a:spcBef>
            </a:pPr>
            <a:r>
              <a:rPr sz="1400" b="1" dirty="0">
                <a:solidFill>
                  <a:prstClr val="black"/>
                </a:solidFill>
                <a:latin typeface="Courier New"/>
                <a:cs typeface="Courier New"/>
              </a:rPr>
              <a:t>-4.34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-1.5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algn="ctr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-4.79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6.14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5749488" y="2191055"/>
            <a:ext cx="30480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indent="-419734">
              <a:lnSpc>
                <a:spcPct val="100699"/>
              </a:lnSpc>
              <a:tabLst>
                <a:tab pos="431800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1.	Define a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function 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that quantifies our  unhappiness with the 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 across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training  data.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749488" y="3848402"/>
            <a:ext cx="30099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indent="-419734">
              <a:lnSpc>
                <a:spcPct val="100699"/>
              </a:lnSpc>
              <a:tabLst>
                <a:tab pos="431800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2.	Come up with a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way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of  efficiently finding the  parameters that minimize  the loss function. 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(optimization)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5316064" y="1576524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0" y="36626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732759" y="1623480"/>
            <a:ext cx="9899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TODO: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335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763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Multiclass SVM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9" y="325240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SVM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228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Multiclass SVM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SVM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8689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5.1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3.2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-1.7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3.2 +</a:t>
            </a:r>
            <a:r>
              <a:rPr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2.9) + max(0, -3.9)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2.9 +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8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708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12395" marR="712470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749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0160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19253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	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925320" algn="l"/>
                        </a:tabLst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7729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3260"/>
                        </a:lnSpc>
                      </a:pP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141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Multiclass SVM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SVM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9451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1.3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4.9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4.9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-2.6) + max(0,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8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2167890" algn="r"/>
                        </a:tabLst>
                      </a:pPr>
                      <a:r>
                        <a:rPr sz="3600" spc="-7" baseline="8101" dirty="0">
                          <a:latin typeface="Arial"/>
                          <a:cs typeface="Arial"/>
                        </a:rPr>
                        <a:t>cat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960"/>
                        </a:spcBef>
                        <a:tabLst>
                          <a:tab pos="2167890" algn="r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562735" algn="l"/>
                        </a:tabLst>
                      </a:pPr>
                      <a:r>
                        <a:rPr sz="3600" spc="-7" baseline="-8101" dirty="0">
                          <a:latin typeface="Arial"/>
                          <a:cs typeface="Arial"/>
                        </a:rPr>
                        <a:t>frog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013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ts val="3340"/>
                        </a:lnSpc>
                        <a:tabLst>
                          <a:tab pos="169291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	</a:t>
                      </a:r>
                      <a:r>
                        <a:rPr sz="4500" spc="-7" baseline="1851" dirty="0">
                          <a:latin typeface="Arial"/>
                          <a:cs typeface="Arial"/>
                        </a:rPr>
                        <a:t>2.9</a:t>
                      </a:r>
                      <a:endParaRPr sz="4500" baseline="185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3260"/>
                        </a:lnSpc>
                      </a:pPr>
                      <a:r>
                        <a:rPr sz="3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26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ImageNet Challenge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0278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[Deng et al. CVPR 2009]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38601" y="2114502"/>
            <a:ext cx="4952999" cy="286231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~14 million labeled images, 20k classes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Images gathered from Internet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Human labels via Amazon Turk 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Challenge: 1.2 million training images, 1000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Krizhevsky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Sutskever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and G. Hinton,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  <a:hlinkClick r:id="rId6"/>
              </a:rPr>
              <a:t>ImageNet Classification with Deep Convolutional Neural Networks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NIPS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21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Multiclass SVM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SVM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79273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2.2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(-3.1) +</a:t>
            </a:r>
            <a:r>
              <a:rPr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6830" algn="ctr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2.5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(-3.1) +</a:t>
            </a:r>
            <a:r>
              <a:rPr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5.3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+ 1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endParaRPr lang="en-US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 max(0,</a:t>
            </a: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5.6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+ 1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.3 +</a:t>
            </a:r>
            <a:r>
              <a:rPr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.6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.9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785"/>
              </p:ext>
            </p:extLst>
          </p:nvPr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3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52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96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38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 dirty="0">
                        <a:latin typeface="Arial"/>
                        <a:cs typeface="Arial"/>
                      </a:endParaRPr>
                    </a:p>
                    <a:p>
                      <a:pPr marL="112395" marR="704215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859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885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2139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146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ts val="326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326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3260"/>
                        </a:lnSpc>
                      </a:pPr>
                      <a:r>
                        <a:rPr sz="3000" spc="-5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3000" spc="-5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3000" spc="-5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6604084"/>
            <a:ext cx="2002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2830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98375" y="4931016"/>
            <a:ext cx="5394325" cy="0"/>
          </a:xfrm>
          <a:custGeom>
            <a:avLst/>
            <a:gdLst/>
            <a:ahLst/>
            <a:cxnLst/>
            <a:rect l="l" t="t" r="r" b="b"/>
            <a:pathLst>
              <a:path w="5394325">
                <a:moveTo>
                  <a:pt x="0" y="0"/>
                </a:moveTo>
                <a:lnTo>
                  <a:pt x="539398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Multiclass SVM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5994439" y="304285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SVM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1"/>
          <p:cNvSpPr txBox="1"/>
          <p:nvPr/>
        </p:nvSpPr>
        <p:spPr>
          <a:xfrm>
            <a:off x="5994439" y="3681668"/>
            <a:ext cx="296862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the full training loss is the mean  over all examples in the training</a:t>
            </a:r>
            <a:r>
              <a:rPr sz="1400" spc="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data: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5970413" y="3299072"/>
            <a:ext cx="2861794" cy="30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5823666" y="4722512"/>
            <a:ext cx="263969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 = (2.9 + 0 +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z="2200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.9)/3</a:t>
            </a:r>
            <a:endParaRPr sz="2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8"/>
          <p:cNvSpPr/>
          <p:nvPr/>
        </p:nvSpPr>
        <p:spPr>
          <a:xfrm>
            <a:off x="6695411" y="4225169"/>
            <a:ext cx="1580096" cy="393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1778691" y="4951877"/>
            <a:ext cx="5549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3302688" y="4951877"/>
            <a:ext cx="237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1"/>
          <p:cNvSpPr txBox="1"/>
          <p:nvPr/>
        </p:nvSpPr>
        <p:spPr>
          <a:xfrm>
            <a:off x="4382317" y="4951868"/>
            <a:ext cx="76644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 smtClean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z="3000" spc="-5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3000" spc="-5" dirty="0" smtClean="0">
                <a:solidFill>
                  <a:srgbClr val="0000FF"/>
                </a:solidFill>
                <a:latin typeface="Arial"/>
                <a:cs typeface="Arial"/>
              </a:rPr>
              <a:t>.9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171399" y="5024311"/>
            <a:ext cx="1075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2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Losses: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5399117" y="5096185"/>
            <a:ext cx="287638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290">
              <a:lnSpc>
                <a:spcPts val="232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2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80" dirty="0">
                <a:solidFill>
                  <a:srgbClr val="0000FF"/>
                </a:solidFill>
                <a:latin typeface="Arial"/>
                <a:cs typeface="Arial"/>
              </a:rPr>
              <a:t>15.8 / 3 = </a:t>
            </a:r>
            <a:r>
              <a:rPr lang="en-US" sz="2200" b="1" spc="-5" dirty="0">
                <a:solidFill>
                  <a:srgbClr val="0000FF"/>
                </a:solidFill>
                <a:latin typeface="Arial"/>
                <a:cs typeface="Arial"/>
              </a:rPr>
              <a:t>5.3</a:t>
            </a:r>
            <a:endParaRPr sz="2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325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3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1" y="6604084"/>
            <a:ext cx="254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691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425486" y="2217922"/>
            <a:ext cx="7201172" cy="50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425475" y="1636336"/>
            <a:ext cx="1952933" cy="41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615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SVM loss </a:t>
            </a:r>
          </a:p>
        </p:txBody>
      </p:sp>
      <p:sp>
        <p:nvSpPr>
          <p:cNvPr id="3" name="object 4"/>
          <p:cNvSpPr txBox="1"/>
          <p:nvPr/>
        </p:nvSpPr>
        <p:spPr>
          <a:xfrm>
            <a:off x="240350" y="1051409"/>
            <a:ext cx="375094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Weight</a:t>
            </a:r>
            <a:r>
              <a:rPr sz="3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89009" y="1715798"/>
            <a:ext cx="8565972" cy="49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7827310" y="1664348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7" y="0"/>
                </a:lnTo>
                <a:lnTo>
                  <a:pt x="1069497" y="544798"/>
                </a:lnTo>
                <a:lnTo>
                  <a:pt x="0" y="5447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7394709" y="1471972"/>
            <a:ext cx="481330" cy="263525"/>
          </a:xfrm>
          <a:custGeom>
            <a:avLst/>
            <a:gdLst/>
            <a:ahLst/>
            <a:cxnLst/>
            <a:rect l="l" t="t" r="r" b="b"/>
            <a:pathLst>
              <a:path w="481329" h="263525">
                <a:moveTo>
                  <a:pt x="0" y="0"/>
                </a:moveTo>
                <a:lnTo>
                  <a:pt x="480874" y="2635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8"/>
          <p:cNvSpPr/>
          <p:nvPr/>
        </p:nvSpPr>
        <p:spPr>
          <a:xfrm>
            <a:off x="7868034" y="1721709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0" y="27594"/>
                </a:moveTo>
                <a:lnTo>
                  <a:pt x="45449" y="34572"/>
                </a:lnTo>
                <a:lnTo>
                  <a:pt x="15124" y="0"/>
                </a:lnTo>
                <a:lnTo>
                  <a:pt x="0" y="275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9"/>
          <p:cNvSpPr txBox="1">
            <a:spLocks/>
          </p:cNvSpPr>
          <p:nvPr/>
        </p:nvSpPr>
        <p:spPr bwMode="auto">
          <a:xfrm>
            <a:off x="5305363" y="903186"/>
            <a:ext cx="335915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l-GR" sz="1800" kern="0" spc="-5" dirty="0"/>
              <a:t>λ</a:t>
            </a:r>
            <a:r>
              <a:rPr lang="en-US" sz="1800" kern="0" spc="-5" dirty="0"/>
              <a:t> = regularization strength  (</a:t>
            </a:r>
            <a:r>
              <a:rPr lang="en-US" sz="1800" kern="0" spc="-5" dirty="0" err="1"/>
              <a:t>hyperparameter</a:t>
            </a:r>
            <a:r>
              <a:rPr lang="en-US" sz="1800" kern="0" spc="-5" dirty="0"/>
              <a:t>)</a:t>
            </a:r>
            <a:endParaRPr lang="en-US" sz="1800" kern="0" dirty="0"/>
          </a:p>
        </p:txBody>
      </p:sp>
      <p:sp>
        <p:nvSpPr>
          <p:cNvPr id="9" name="object 10"/>
          <p:cNvSpPr txBox="1"/>
          <p:nvPr/>
        </p:nvSpPr>
        <p:spPr>
          <a:xfrm>
            <a:off x="362025" y="2469904"/>
            <a:ext cx="696912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902710"/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In common use: 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L2</a:t>
            </a:r>
            <a:r>
              <a:rPr sz="3000" b="1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regularization 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L1</a:t>
            </a:r>
            <a:r>
              <a:rPr sz="30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regularization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Dropout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(will see</a:t>
            </a:r>
            <a:r>
              <a:rPr sz="30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later)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4872590" y="2892920"/>
            <a:ext cx="2562044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4879265" y="3406945"/>
            <a:ext cx="2548694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432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26123" y="3062506"/>
            <a:ext cx="594169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latin typeface="Arial"/>
                <a:cs typeface="Arial"/>
              </a:rPr>
              <a:t>Want to maximize the log likelihood, or (for a loss function)  to minimize the negative log likelihood of the correct</a:t>
            </a:r>
            <a:r>
              <a:rPr spc="1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class: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latin typeface="Arial"/>
                <a:cs typeface="Arial"/>
              </a:rPr>
              <a:t>cat  car  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542" y="3686845"/>
            <a:ext cx="3801042" cy="442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3768" y="3682069"/>
            <a:ext cx="3810635" cy="452120"/>
          </a:xfrm>
          <a:custGeom>
            <a:avLst/>
            <a:gdLst/>
            <a:ahLst/>
            <a:cxnLst/>
            <a:rect l="l" t="t" r="r" b="b"/>
            <a:pathLst>
              <a:path w="3810634" h="452120">
                <a:moveTo>
                  <a:pt x="0" y="0"/>
                </a:moveTo>
                <a:lnTo>
                  <a:pt x="3810592" y="0"/>
                </a:lnTo>
                <a:lnTo>
                  <a:pt x="3810592" y="451699"/>
                </a:lnTo>
                <a:lnTo>
                  <a:pt x="0" y="451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5287" y="2430310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20536" y="2425547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26123" y="1959528"/>
            <a:ext cx="5970905" cy="75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latin typeface="Arial"/>
                <a:cs typeface="Arial"/>
              </a:rPr>
              <a:t>scores = unnormalized log probabilities of the</a:t>
            </a:r>
            <a:r>
              <a:rPr b="1" spc="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classes.</a:t>
            </a:r>
            <a:endParaRPr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0610" algn="ctr"/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9320" y="2361941"/>
            <a:ext cx="2886569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4545" y="235717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179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latin typeface="Arial"/>
                <a:cs typeface="Arial"/>
              </a:rPr>
              <a:t>cat  car  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799" y="5058824"/>
            <a:ext cx="3048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7338" y="3318856"/>
            <a:ext cx="995044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/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889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755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72648" y="3263120"/>
          <a:ext cx="1689295" cy="167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3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35198">
                <a:tc rowSpan="2"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52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19049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51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19049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7966" y="1824086"/>
            <a:ext cx="2614019" cy="65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69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3368" y="3272646"/>
            <a:ext cx="1062990" cy="1670685"/>
          </a:xfrm>
          <a:custGeom>
            <a:avLst/>
            <a:gdLst/>
            <a:ahLst/>
            <a:cxnLst/>
            <a:rect l="l" t="t" r="r" b="b"/>
            <a:pathLst>
              <a:path w="1062989" h="1670685">
                <a:moveTo>
                  <a:pt x="0" y="0"/>
                </a:moveTo>
                <a:lnTo>
                  <a:pt x="1062897" y="0"/>
                </a:lnTo>
                <a:lnTo>
                  <a:pt x="1062897" y="1670396"/>
                </a:lnTo>
                <a:lnTo>
                  <a:pt x="0" y="16703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66" y="4107843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5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2864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791" y="3704400"/>
            <a:ext cx="1016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normalize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2069" y="2825102"/>
            <a:ext cx="2680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r>
              <a:rPr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5563" y="3272646"/>
            <a:ext cx="1062990" cy="1575431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69545">
              <a:spcBef>
                <a:spcPts val="285"/>
              </a:spcBef>
            </a:pPr>
            <a:r>
              <a:rPr sz="3000" b="1" spc="-5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6954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6954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7436" y="5058824"/>
            <a:ext cx="12452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42561" y="357849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811" y="35627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20382" y="3356055"/>
            <a:ext cx="173990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L_i =</a:t>
            </a:r>
            <a:r>
              <a:rPr sz="2000" spc="-4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000">
              <a:latin typeface="Arial"/>
              <a:cs typeface="Arial"/>
            </a:endParaRPr>
          </a:p>
          <a:p>
            <a:pPr marL="434340"/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7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9900FF"/>
                </a:solidFill>
                <a:latin typeface="Arial"/>
                <a:cs typeface="Arial"/>
              </a:rPr>
              <a:t>0.89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1" y="6604084"/>
            <a:ext cx="254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66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loss function? </a:t>
            </a:r>
          </a:p>
        </p:txBody>
      </p:sp>
      <p:sp>
        <p:nvSpPr>
          <p:cNvPr id="3" name="object 4"/>
          <p:cNvSpPr/>
          <p:nvPr/>
        </p:nvSpPr>
        <p:spPr>
          <a:xfrm>
            <a:off x="685800" y="1442755"/>
            <a:ext cx="7209285" cy="4513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1547922" y="4068475"/>
            <a:ext cx="548698" cy="734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233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loss function?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547649" y="1783180"/>
            <a:ext cx="58324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In 1-dimension, the derivative of a</a:t>
            </a:r>
            <a:r>
              <a:rPr sz="24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function: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2053520" y="2850220"/>
            <a:ext cx="3638542" cy="857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382999" y="4565203"/>
            <a:ext cx="810958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 multiple dimensions, the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gradient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is the vector of (partial</a:t>
            </a:r>
            <a:r>
              <a:rPr sz="2000" spc="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derivatives).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081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2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(first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384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ImageNet Challenge 2012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56608"/>
            <a:ext cx="9144000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AlexNet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: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Similar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framework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to LeCun’98 but: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Bigger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model (7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hidden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layers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, 650,000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units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,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60,000,000 params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)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More data (10</a:t>
            </a:r>
            <a:r>
              <a:rPr kumimoji="0" lang="fr-FR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6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vs. 10</a:t>
            </a:r>
            <a:r>
              <a:rPr kumimoji="0" lang="fr-FR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3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images)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GPU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implementation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(50x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speedup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over CPU)</a:t>
            </a:r>
          </a:p>
          <a:p>
            <a:pPr marL="1257265" marR="0" lvl="2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Trained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on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two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GPUs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for a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week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dobe Caslon Pro"/>
            </a:endParaRP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Better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regularization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for training (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DropOut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Krizhevsky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Sutskever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and G. Hinton,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  <a:hlinkClick r:id="rId4"/>
              </a:rPr>
              <a:t>ImageNet Classification with Deep Convolutional Neural Networks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NIPS 2012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Adapted from 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7698" name="Picture 2" descr="Image result for yann lecu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90" y="160064"/>
            <a:ext cx="1082784" cy="10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700" name="Picture 4" descr="Image result for alex krizhevsk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52" y="1805540"/>
            <a:ext cx="1934122" cy="1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0" y="1739805"/>
            <a:ext cx="72009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-2.5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2871897"/>
            <a:ext cx="3394710" cy="149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9955">
              <a:lnSpc>
                <a:spcPts val="250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273450"/>
            <a:ext cx="66865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2871897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633895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624369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638" y="2871897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>
              <a:spcBef>
                <a:spcPts val="46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1.25322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)/0.0001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80645"/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=</a:t>
            </a:r>
            <a:r>
              <a:rPr sz="20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-2.5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0485" y="2223237"/>
            <a:ext cx="666750" cy="637540"/>
          </a:xfrm>
          <a:custGeom>
            <a:avLst/>
            <a:gdLst/>
            <a:ahLst/>
            <a:cxnLst/>
            <a:rect l="l" t="t" r="r" b="b"/>
            <a:pathLst>
              <a:path w="666750" h="637539">
                <a:moveTo>
                  <a:pt x="666398" y="637008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9261" y="2193370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42099" y="18494"/>
                </a:moveTo>
                <a:lnTo>
                  <a:pt x="0" y="0"/>
                </a:lnTo>
                <a:lnTo>
                  <a:pt x="20374" y="41239"/>
                </a:lnTo>
                <a:lnTo>
                  <a:pt x="42099" y="184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(first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816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(second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061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6"/>
            <a:ext cx="71945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0.6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3176696"/>
            <a:ext cx="3394710" cy="1490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09955">
              <a:lnSpc>
                <a:spcPts val="2865"/>
              </a:lnSpc>
              <a:spcBef>
                <a:spcPts val="8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635400"/>
            <a:ext cx="668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3176696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938694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929168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4436" y="2369594"/>
            <a:ext cx="329565" cy="665480"/>
          </a:xfrm>
          <a:custGeom>
            <a:avLst/>
            <a:gdLst/>
            <a:ahLst/>
            <a:cxnLst/>
            <a:rect l="l" t="t" r="r" b="b"/>
            <a:pathLst>
              <a:path w="329565" h="665480">
                <a:moveTo>
                  <a:pt x="329249" y="665476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85261" y="2330852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33274" y="31767"/>
                </a:moveTo>
                <a:lnTo>
                  <a:pt x="0" y="0"/>
                </a:lnTo>
                <a:lnTo>
                  <a:pt x="5074" y="45719"/>
                </a:lnTo>
                <a:lnTo>
                  <a:pt x="33274" y="3176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(second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8638" y="3176696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>
              <a:spcBef>
                <a:spcPts val="46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1.25353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)/0.0001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80645"/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=</a:t>
            </a:r>
            <a:r>
              <a:rPr sz="20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0.6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66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404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(third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19831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 +</a:t>
            </a:r>
            <a:r>
              <a:rPr sz="24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55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649" y="970695"/>
            <a:ext cx="8934700" cy="654655"/>
          </a:xfrm>
          <a:prstGeom prst="rect">
            <a:avLst/>
          </a:prstGeom>
        </p:spPr>
        <p:txBody>
          <a:bodyPr vert="horz" wrap="square" lIns="0" tIns="191124" rIns="0" bIns="0" rtlCol="0">
            <a:spAutoFit/>
          </a:bodyPr>
          <a:lstStyle/>
          <a:p>
            <a:pPr marL="392430"/>
            <a:r>
              <a:rPr spc="-5" dirty="0"/>
              <a:t>This is silly. The loss is just a function of</a:t>
            </a:r>
            <a:r>
              <a:rPr spc="50" dirty="0"/>
              <a:t> </a:t>
            </a:r>
            <a:r>
              <a:rPr spc="-5" dirty="0"/>
              <a:t>W:</a:t>
            </a:r>
          </a:p>
        </p:txBody>
      </p:sp>
      <p:sp>
        <p:nvSpPr>
          <p:cNvPr id="5" name="object 5"/>
          <p:cNvSpPr/>
          <p:nvPr/>
        </p:nvSpPr>
        <p:spPr>
          <a:xfrm>
            <a:off x="475299" y="2417521"/>
            <a:ext cx="4459816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299" y="2973296"/>
            <a:ext cx="2606244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598" y="1779449"/>
            <a:ext cx="3443718" cy="56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1847" y="3654870"/>
            <a:ext cx="867588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448" y="3630104"/>
            <a:ext cx="66929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435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649" y="970695"/>
            <a:ext cx="8934700" cy="654655"/>
          </a:xfrm>
          <a:prstGeom prst="rect">
            <a:avLst/>
          </a:prstGeom>
        </p:spPr>
        <p:txBody>
          <a:bodyPr vert="horz" wrap="square" lIns="0" tIns="191124" rIns="0" bIns="0" rtlCol="0">
            <a:spAutoFit/>
          </a:bodyPr>
          <a:lstStyle/>
          <a:p>
            <a:pPr marL="392430"/>
            <a:r>
              <a:rPr spc="-5" dirty="0"/>
              <a:t>This is silly. The loss is just a function of</a:t>
            </a:r>
            <a:r>
              <a:rPr spc="50" dirty="0"/>
              <a:t> </a:t>
            </a:r>
            <a:r>
              <a:rPr spc="-5" dirty="0"/>
              <a:t>W:</a:t>
            </a:r>
          </a:p>
        </p:txBody>
      </p:sp>
      <p:sp>
        <p:nvSpPr>
          <p:cNvPr id="5" name="object 5"/>
          <p:cNvSpPr/>
          <p:nvPr/>
        </p:nvSpPr>
        <p:spPr>
          <a:xfrm>
            <a:off x="475299" y="2417521"/>
            <a:ext cx="4459816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299" y="2973296"/>
            <a:ext cx="2606244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598" y="1779449"/>
            <a:ext cx="3443718" cy="56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53914" y="2334098"/>
            <a:ext cx="3529267" cy="3049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64045" y="2929731"/>
            <a:ext cx="2747645" cy="1279525"/>
          </a:xfrm>
          <a:custGeom>
            <a:avLst/>
            <a:gdLst/>
            <a:ahLst/>
            <a:cxnLst/>
            <a:rect l="l" t="t" r="r" b="b"/>
            <a:pathLst>
              <a:path w="2747645" h="1279525">
                <a:moveTo>
                  <a:pt x="0" y="1279012"/>
                </a:moveTo>
                <a:lnTo>
                  <a:pt x="274714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4639" y="2856757"/>
            <a:ext cx="183515" cy="130175"/>
          </a:xfrm>
          <a:custGeom>
            <a:avLst/>
            <a:gdLst/>
            <a:ahLst/>
            <a:cxnLst/>
            <a:rect l="l" t="t" r="r" b="b"/>
            <a:pathLst>
              <a:path w="183514" h="130175">
                <a:moveTo>
                  <a:pt x="53124" y="130027"/>
                </a:moveTo>
                <a:lnTo>
                  <a:pt x="183299" y="0"/>
                </a:lnTo>
                <a:lnTo>
                  <a:pt x="0" y="15924"/>
                </a:lnTo>
                <a:lnTo>
                  <a:pt x="53124" y="130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1847" y="3654870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448" y="3630105"/>
            <a:ext cx="3342640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6880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Calculus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2284021" y="5278439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3274467" y="5291567"/>
            <a:ext cx="5410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...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079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10242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0.7,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-0.5,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1.3,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-2.1,…]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0049" y="1973577"/>
            <a:ext cx="2023745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dW =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(some</a:t>
            </a:r>
            <a:r>
              <a:rPr sz="2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function  data and</a:t>
            </a:r>
            <a:r>
              <a:rPr sz="24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36417" y="3311721"/>
            <a:ext cx="2172335" cy="560705"/>
          </a:xfrm>
          <a:custGeom>
            <a:avLst/>
            <a:gdLst/>
            <a:ahLst/>
            <a:cxnLst/>
            <a:rect l="l" t="t" r="r" b="b"/>
            <a:pathLst>
              <a:path w="2172335" h="560705">
                <a:moveTo>
                  <a:pt x="0" y="0"/>
                </a:moveTo>
                <a:lnTo>
                  <a:pt x="2172145" y="560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04638" y="3856719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49"/>
                </a:moveTo>
                <a:lnTo>
                  <a:pt x="45799" y="26024"/>
                </a:lnTo>
                <a:lnTo>
                  <a:pt x="7874" y="0"/>
                </a:lnTo>
                <a:lnTo>
                  <a:pt x="0" y="30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253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Denoted as (diff notations):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how does the loss change as a function of the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change the weights in such a way that makes the loss decrease as fast as possible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80363"/>
          <a:stretch/>
        </p:blipFill>
        <p:spPr>
          <a:xfrm>
            <a:off x="5998778" y="914400"/>
            <a:ext cx="961696" cy="1032743"/>
          </a:xfrm>
          <a:prstGeom prst="rect">
            <a:avLst/>
          </a:prstGeom>
        </p:spPr>
      </p:pic>
      <p:sp>
        <p:nvSpPr>
          <p:cNvPr id="5" name="object 8"/>
          <p:cNvSpPr/>
          <p:nvPr/>
        </p:nvSpPr>
        <p:spPr>
          <a:xfrm>
            <a:off x="7391343" y="1233972"/>
            <a:ext cx="867588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Tangent-calculus.svg/823px-Tangent-calcul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767020"/>
            <a:ext cx="3942639" cy="28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560175" y="1152412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923" y="2329886"/>
            <a:ext cx="2900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241000" y="2068905"/>
            <a:ext cx="4662001" cy="1188259"/>
            <a:chOff x="2241000" y="2210799"/>
            <a:chExt cx="4662001" cy="11882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000" y="2210799"/>
              <a:ext cx="4662001" cy="69984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74929" y="2825687"/>
              <a:ext cx="1544012" cy="573371"/>
              <a:chOff x="4469525" y="2754740"/>
              <a:chExt cx="1544012" cy="5733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469525" y="2958779"/>
                <a:ext cx="154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Learning rate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5218386" y="2754740"/>
                <a:ext cx="0" cy="27498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3" name="Group 12"/>
            <p:cNvGrpSpPr/>
            <p:nvPr/>
          </p:nvGrpSpPr>
          <p:grpSpPr>
            <a:xfrm>
              <a:off x="2648843" y="2654560"/>
              <a:ext cx="689035" cy="552112"/>
              <a:chOff x="2648843" y="2693975"/>
              <a:chExt cx="689035" cy="552112"/>
            </a:xfrm>
          </p:grpSpPr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3003332" y="2693975"/>
                <a:ext cx="0" cy="2616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2648843" y="2876755"/>
                <a:ext cx="68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0" y="6604084"/>
            <a:ext cx="1879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25215" y="3496663"/>
            <a:ext cx="8048297" cy="2965528"/>
            <a:chOff x="409903" y="3638557"/>
            <a:chExt cx="8048297" cy="2965528"/>
          </a:xfrm>
        </p:grpSpPr>
        <p:grpSp>
          <p:nvGrpSpPr>
            <p:cNvPr id="10" name="Group 9"/>
            <p:cNvGrpSpPr/>
            <p:nvPr/>
          </p:nvGrpSpPr>
          <p:grpSpPr>
            <a:xfrm>
              <a:off x="685800" y="3727214"/>
              <a:ext cx="7772400" cy="2743632"/>
              <a:chOff x="-1461888" y="1274330"/>
              <a:chExt cx="11527324" cy="4069108"/>
            </a:xfrm>
          </p:grpSpPr>
          <p:sp>
            <p:nvSpPr>
              <p:cNvPr id="14" name="object 4"/>
              <p:cNvSpPr/>
              <p:nvPr/>
            </p:nvSpPr>
            <p:spPr>
              <a:xfrm>
                <a:off x="3100369" y="1532698"/>
                <a:ext cx="2943219" cy="291464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object 5"/>
              <p:cNvSpPr/>
              <p:nvPr/>
            </p:nvSpPr>
            <p:spPr>
              <a:xfrm>
                <a:off x="5218915" y="4111893"/>
                <a:ext cx="1619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19884">
                    <a:moveTo>
                      <a:pt x="1619696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object 6"/>
              <p:cNvSpPr/>
              <p:nvPr/>
            </p:nvSpPr>
            <p:spPr>
              <a:xfrm>
                <a:off x="5132465" y="4080418"/>
                <a:ext cx="8699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86995" h="63500">
                    <a:moveTo>
                      <a:pt x="86449" y="0"/>
                    </a:moveTo>
                    <a:lnTo>
                      <a:pt x="0" y="31474"/>
                    </a:lnTo>
                    <a:lnTo>
                      <a:pt x="86449" y="62949"/>
                    </a:lnTo>
                    <a:lnTo>
                      <a:pt x="86449" y="0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object 7"/>
              <p:cNvSpPr txBox="1"/>
              <p:nvPr/>
            </p:nvSpPr>
            <p:spPr>
              <a:xfrm>
                <a:off x="7047236" y="4078876"/>
                <a:ext cx="3018200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original</a:t>
                </a:r>
                <a:r>
                  <a:rPr kumimoji="0" sz="2400" b="0" i="0" u="none" strike="noStrike" kern="1200" cap="none" spc="-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8" name="object 8"/>
              <p:cNvSpPr/>
              <p:nvPr/>
            </p:nvSpPr>
            <p:spPr>
              <a:xfrm>
                <a:off x="1491698" y="4058694"/>
                <a:ext cx="2901315" cy="634365"/>
              </a:xfrm>
              <a:custGeom>
                <a:avLst/>
                <a:gdLst/>
                <a:ahLst/>
                <a:cxnLst/>
                <a:rect l="l" t="t" r="r" b="b"/>
                <a:pathLst>
                  <a:path w="2901315" h="634364">
                    <a:moveTo>
                      <a:pt x="0" y="634373"/>
                    </a:moveTo>
                    <a:lnTo>
                      <a:pt x="2900944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object 9"/>
              <p:cNvSpPr/>
              <p:nvPr/>
            </p:nvSpPr>
            <p:spPr>
              <a:xfrm>
                <a:off x="4385916" y="4027943"/>
                <a:ext cx="91440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91439" h="61594">
                    <a:moveTo>
                      <a:pt x="13424" y="61474"/>
                    </a:moveTo>
                    <a:lnTo>
                      <a:pt x="91174" y="12274"/>
                    </a:lnTo>
                    <a:lnTo>
                      <a:pt x="0" y="0"/>
                    </a:lnTo>
                    <a:lnTo>
                      <a:pt x="13424" y="61474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bject 10"/>
              <p:cNvSpPr txBox="1"/>
              <p:nvPr/>
            </p:nvSpPr>
            <p:spPr>
              <a:xfrm>
                <a:off x="-1461888" y="4795678"/>
                <a:ext cx="5318142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negative gradient</a:t>
                </a:r>
                <a:r>
                  <a:rPr kumimoji="0" sz="2400" b="0" i="0" u="none" strike="noStrike" kern="1200" cap="none" spc="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direction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1" name="object 11"/>
              <p:cNvSpPr/>
              <p:nvPr/>
            </p:nvSpPr>
            <p:spPr>
              <a:xfrm>
                <a:off x="3100018" y="4560242"/>
                <a:ext cx="3248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48660">
                    <a:moveTo>
                      <a:pt x="0" y="0"/>
                    </a:moveTo>
                    <a:lnTo>
                      <a:pt x="3248543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bject 12"/>
              <p:cNvSpPr/>
              <p:nvPr/>
            </p:nvSpPr>
            <p:spPr>
              <a:xfrm>
                <a:off x="6348563" y="45445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49"/>
                    </a:moveTo>
                    <a:lnTo>
                      <a:pt x="43224" y="15724"/>
                    </a:lnTo>
                    <a:lnTo>
                      <a:pt x="0" y="0"/>
                    </a:lnTo>
                    <a:lnTo>
                      <a:pt x="0" y="31449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bject 13"/>
              <p:cNvSpPr txBox="1"/>
              <p:nvPr/>
            </p:nvSpPr>
            <p:spPr>
              <a:xfrm>
                <a:off x="5396661" y="4576649"/>
                <a:ext cx="1024096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W_1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4"/>
              <p:cNvSpPr/>
              <p:nvPr/>
            </p:nvSpPr>
            <p:spPr>
              <a:xfrm>
                <a:off x="3032493" y="1403799"/>
                <a:ext cx="0" cy="3156585"/>
              </a:xfrm>
              <a:custGeom>
                <a:avLst/>
                <a:gdLst/>
                <a:ahLst/>
                <a:cxnLst/>
                <a:rect l="l" t="t" r="r" b="b"/>
                <a:pathLst>
                  <a:path h="3156585">
                    <a:moveTo>
                      <a:pt x="0" y="3156443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bject 15"/>
              <p:cNvSpPr/>
              <p:nvPr/>
            </p:nvSpPr>
            <p:spPr>
              <a:xfrm>
                <a:off x="3016768" y="13605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49" y="43224"/>
                    </a:moveTo>
                    <a:lnTo>
                      <a:pt x="15724" y="0"/>
                    </a:lnTo>
                    <a:lnTo>
                      <a:pt x="0" y="43224"/>
                    </a:lnTo>
                    <a:lnTo>
                      <a:pt x="31449" y="43224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bject 16"/>
              <p:cNvSpPr txBox="1"/>
              <p:nvPr/>
            </p:nvSpPr>
            <p:spPr>
              <a:xfrm>
                <a:off x="1975267" y="1274330"/>
                <a:ext cx="852354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W_2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09903" y="3638557"/>
              <a:ext cx="7709338" cy="2965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3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Iteratively </a:t>
            </a:r>
            <a:r>
              <a:rPr lang="en-US" i="1" dirty="0"/>
              <a:t>subtract </a:t>
            </a:r>
            <a:r>
              <a:rPr lang="en-US" dirty="0"/>
              <a:t>the gradient with respect to the model parameters (w)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we’re moving in a direction opposite to the gradient of  the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we’re moving towards </a:t>
            </a:r>
            <a:r>
              <a:rPr lang="en-US" i="1" dirty="0"/>
              <a:t>smaller </a:t>
            </a:r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3825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38200" y="22098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Krizhevsky</a:t>
            </a:r>
            <a:r>
              <a:rPr lang="en-US" dirty="0"/>
              <a:t> et al. -- </a:t>
            </a:r>
            <a:r>
              <a:rPr lang="en-US" b="1" dirty="0"/>
              <a:t>16.4% error </a:t>
            </a:r>
            <a:r>
              <a:rPr lang="en-US" dirty="0"/>
              <a:t>(top-5)</a:t>
            </a:r>
          </a:p>
          <a:p>
            <a:r>
              <a:rPr lang="en-US" dirty="0"/>
              <a:t>Next best (non-</a:t>
            </a:r>
            <a:r>
              <a:rPr lang="en-US" dirty="0" err="1"/>
              <a:t>convnet</a:t>
            </a:r>
            <a:r>
              <a:rPr lang="en-US" dirty="0"/>
              <a:t>) – </a:t>
            </a:r>
            <a:r>
              <a:rPr lang="en-US" b="1" dirty="0"/>
              <a:t>26.2% error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43000" y="25908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62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classic gradient descent, we compute the gradient from the loss for all training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also only use </a:t>
            </a:r>
            <a:r>
              <a:rPr lang="en-US" i="1" dirty="0"/>
              <a:t>some</a:t>
            </a:r>
            <a:r>
              <a:rPr lang="en-US" dirty="0"/>
              <a:t> of the data for each gradient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cycle through all the training examples multiple times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time we’ve cycled through all of them once is called an ‘epoch’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faster training (e.g. on GPUs),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4989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27640" y="1613960"/>
            <a:ext cx="4371966" cy="3943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225" y="1877234"/>
            <a:ext cx="4405491" cy="352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Learning rate selection</a:t>
            </a:r>
          </a:p>
        </p:txBody>
      </p:sp>
      <p:sp>
        <p:nvSpPr>
          <p:cNvPr id="10" name="object 6"/>
          <p:cNvSpPr txBox="1">
            <a:spLocks/>
          </p:cNvSpPr>
          <p:nvPr/>
        </p:nvSpPr>
        <p:spPr bwMode="auto">
          <a:xfrm>
            <a:off x="4830686" y="1338742"/>
            <a:ext cx="4278630" cy="2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1800" kern="0" spc="-5"/>
              <a:t>The effects of step size (or “learning</a:t>
            </a:r>
            <a:r>
              <a:rPr lang="en-US" sz="1800" kern="0" spc="65"/>
              <a:t> </a:t>
            </a:r>
            <a:r>
              <a:rPr lang="en-US" sz="1800" kern="0" spc="-5"/>
              <a:t>rate”)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14033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 in multi-layer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update the weights at all 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Answer: backpropagation of error from higher layers to lower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000" y="2210799"/>
            <a:ext cx="4662001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02508" y="404652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5922" y="452846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2509" y="396234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344" y="4677493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" y="857251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383066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685800" y="76200"/>
            <a:ext cx="77724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u="sng" kern="0" dirty="0"/>
              <a:t>Backpropagation</a:t>
            </a:r>
            <a:endParaRPr lang="en-US" sz="3400" i="1" u="sng" kern="0" dirty="0"/>
          </a:p>
        </p:txBody>
      </p:sp>
      <p:sp>
        <p:nvSpPr>
          <p:cNvPr id="38" name="TextBox 37"/>
          <p:cNvSpPr txBox="1"/>
          <p:nvPr/>
        </p:nvSpPr>
        <p:spPr>
          <a:xfrm>
            <a:off x="439955" y="6067880"/>
            <a:ext cx="829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info:</a:t>
            </a:r>
          </a:p>
          <a:p>
            <a:r>
              <a:rPr lang="en-US" sz="1400" dirty="0">
                <a:hlinkClick r:id="rId10"/>
              </a:rPr>
              <a:t>https://www.youtube.com/watch?v=QWfmCyLEQ8U&amp;list=PL16j5WbGpaM0_Tj8CRmurZ8Kk1gEBc7fg&amp;index=4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7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51" name="Line 23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1" name="Line 43"/>
          <p:cNvSpPr>
            <a:spLocks noChangeShapeType="1"/>
          </p:cNvSpPr>
          <p:nvPr/>
        </p:nvSpPr>
        <p:spPr bwMode="auto">
          <a:xfrm flipH="1">
            <a:off x="3443288" y="3171825"/>
            <a:ext cx="498475" cy="10398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 dirty="0"/>
              <a:t>First calculate error of output units and use this to change the top layer of weights.</a:t>
            </a: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2934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2936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7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8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9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0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1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2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3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4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5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6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7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8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9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0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2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3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4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5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6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7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8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9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0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1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2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5" name="Oval 37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6" name="Oval 38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9" name="Oval 41"/>
          <p:cNvSpPr>
            <a:spLocks noChangeArrowheads="1"/>
          </p:cNvSpPr>
          <p:nvPr/>
        </p:nvSpPr>
        <p:spPr bwMode="auto">
          <a:xfrm>
            <a:off x="3836988" y="3055938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2" name="Line 44"/>
          <p:cNvSpPr>
            <a:spLocks noChangeShapeType="1"/>
          </p:cNvSpPr>
          <p:nvPr/>
        </p:nvSpPr>
        <p:spPr bwMode="auto">
          <a:xfrm>
            <a:off x="3978275" y="3208338"/>
            <a:ext cx="355600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3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3" name="Line 45"/>
          <p:cNvSpPr>
            <a:spLocks noChangeShapeType="1"/>
          </p:cNvSpPr>
          <p:nvPr/>
        </p:nvSpPr>
        <p:spPr bwMode="auto">
          <a:xfrm>
            <a:off x="3967163" y="3184525"/>
            <a:ext cx="1257300" cy="992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4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0" name="Text Box 42"/>
          <p:cNvSpPr txBox="1">
            <a:spLocks noChangeArrowheads="1"/>
          </p:cNvSpPr>
          <p:nvPr/>
        </p:nvSpPr>
        <p:spPr bwMode="auto">
          <a:xfrm>
            <a:off x="711504" y="3356992"/>
            <a:ext cx="2357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00" y="2948752"/>
            <a:ext cx="1414140" cy="4082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print"/>
          <a:srcRect l="59267"/>
          <a:stretch/>
        </p:blipFill>
        <p:spPr>
          <a:xfrm>
            <a:off x="726745" y="3861048"/>
            <a:ext cx="1550828" cy="8028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745" y="4725144"/>
            <a:ext cx="2797201" cy="41990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Mooney, equations from Chris Bishop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186147" y="4019715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4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71" grpId="0" animBg="1"/>
      <p:bldP spid="252969" grpId="0" animBg="1"/>
      <p:bldP spid="252972" grpId="0" animBg="1"/>
      <p:bldP spid="252973" grpId="0" animBg="1"/>
      <p:bldP spid="25297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395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Next calculate error for hidden units based on errors on the output units it feeds into.</a:t>
            </a:r>
          </a:p>
        </p:txBody>
      </p: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3960" name="Text Box 8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3961" name="Line 9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2" name="Line 10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3" name="Line 11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5" name="Line 13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6" name="Line 14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7" name="Line 15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8" name="Line 16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9" name="Line 17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0" name="Line 18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1" name="Line 19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2" name="Line 20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3" name="Line 21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4" name="Line 22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5" name="Line 23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6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7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8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9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0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1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2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3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4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5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6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0" name="Oval 38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2" name="Oval 40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4" name="Oval 42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0" name="Line 48"/>
          <p:cNvSpPr>
            <a:spLocks noChangeShapeType="1"/>
          </p:cNvSpPr>
          <p:nvPr/>
        </p:nvSpPr>
        <p:spPr bwMode="auto">
          <a:xfrm flipH="1">
            <a:off x="3419475" y="3186113"/>
            <a:ext cx="498475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1" name="Line 49"/>
          <p:cNvSpPr>
            <a:spLocks noChangeShapeType="1"/>
          </p:cNvSpPr>
          <p:nvPr/>
        </p:nvSpPr>
        <p:spPr bwMode="auto">
          <a:xfrm flipH="1">
            <a:off x="3481388" y="3173413"/>
            <a:ext cx="1303337" cy="1014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8" name="Oval 36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7" name="Oval 35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2" name="Oval 50"/>
          <p:cNvSpPr>
            <a:spLocks noChangeArrowheads="1"/>
          </p:cNvSpPr>
          <p:nvPr/>
        </p:nvSpPr>
        <p:spPr bwMode="auto">
          <a:xfrm>
            <a:off x="3829050" y="306070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3" name="Oval 51"/>
          <p:cNvSpPr>
            <a:spLocks noChangeArrowheads="1"/>
          </p:cNvSpPr>
          <p:nvPr/>
        </p:nvSpPr>
        <p:spPr bwMode="auto">
          <a:xfrm>
            <a:off x="4662488" y="305435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44" y="3751040"/>
            <a:ext cx="2637916" cy="83008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00" y="2948752"/>
            <a:ext cx="1414140" cy="4082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Mooney, equations from Chris Bishop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293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90" grpId="0" animBg="1"/>
      <p:bldP spid="254000" grpId="0" animBg="1"/>
      <p:bldP spid="254001" grpId="0" animBg="1"/>
      <p:bldP spid="254002" grpId="0" animBg="1"/>
      <p:bldP spid="25400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4980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Finally update bottom layer of weights based on errors calculated for hidden units.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4982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8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9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1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6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7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8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1" name="Line 25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2" name="Line 26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3" name="Line 27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9" name="Oval 33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0" name="Oval 34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1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2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7" name="Oval 41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8" name="Oval 42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flipH="1">
            <a:off x="3124200" y="4211638"/>
            <a:ext cx="284163" cy="10906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>
            <a:off x="3419475" y="4264025"/>
            <a:ext cx="379413" cy="1041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4" name="Oval 28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5" name="Oval 29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3" name="Line 47"/>
          <p:cNvSpPr>
            <a:spLocks noChangeShapeType="1"/>
          </p:cNvSpPr>
          <p:nvPr/>
        </p:nvSpPr>
        <p:spPr bwMode="auto">
          <a:xfrm>
            <a:off x="3479800" y="4313238"/>
            <a:ext cx="973138" cy="9604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3468688" y="4298950"/>
            <a:ext cx="1682750" cy="1014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3468688" y="4311650"/>
            <a:ext cx="2373312" cy="9382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8" name="Oval 32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7" name="Oval 31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6" name="Oval 30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755576" y="3968229"/>
            <a:ext cx="232337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/>
          <a:srcRect r="60724"/>
          <a:stretch/>
        </p:blipFill>
        <p:spPr>
          <a:xfrm>
            <a:off x="828913" y="4569536"/>
            <a:ext cx="1495364" cy="8028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255" y="5517232"/>
            <a:ext cx="2797201" cy="4199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144" y="3136180"/>
            <a:ext cx="2637916" cy="83008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 bwMode="auto">
          <a:xfrm>
            <a:off x="1234275" y="4693491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Mooney, equations from Chris Bishop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021" grpId="0" animBg="1"/>
      <p:bldP spid="255022" grpId="0" animBg="1"/>
      <p:bldP spid="255023" grpId="0" animBg="1"/>
      <p:bldP spid="255024" grpId="0" animBg="1"/>
      <p:bldP spid="255025" grpId="0" animBg="1"/>
      <p:bldP spid="2550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Comments on training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Not guaranteed to converge to zero training error, may converge to local optima or oscillate indefinitely.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However, in practice, does converge to low error for many large networks on real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Thousands of epochs (epoch = network sees all training data once) may be required, hours or days to train.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To avoid local-minima problems, run several trials starting with different random weights (</a:t>
            </a:r>
            <a:r>
              <a:rPr lang="en-US" altLang="en-US" sz="2200" i="1" dirty="0"/>
              <a:t>random restarts</a:t>
            </a:r>
            <a:r>
              <a:rPr lang="en-US" altLang="en-US" sz="2200" dirty="0"/>
              <a:t>), and take results of trial with lowest training set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May be hard to set learning rate and to select number of hidden units and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networks had fallen out of fashion in 90s, early 2000s; back with a new name and significantly improved performance (deep networks trained with dropout and lots of data).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611779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Ray Mooney, Carlos </a:t>
            </a:r>
            <a:r>
              <a:rPr lang="en-US" sz="1000" dirty="0" err="1">
                <a:solidFill>
                  <a:srgbClr val="000000"/>
                </a:solidFill>
              </a:rPr>
              <a:t>Guestrin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Dhruv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Batra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55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Over-training prevention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538936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Running too many epochs can result in over-fitting.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Keep a hold-out validation set and test accuracy on it after every epoch. Stop training when additional epochs actually increase validation error.</a:t>
            </a:r>
          </a:p>
          <a:p>
            <a:pPr marL="0" indent="0">
              <a:lnSpc>
                <a:spcPct val="90000"/>
              </a:lnSpc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90675" y="1450280"/>
            <a:ext cx="6367463" cy="2149475"/>
            <a:chOff x="1590675" y="1450280"/>
            <a:chExt cx="6367463" cy="2149475"/>
          </a:xfrm>
        </p:grpSpPr>
        <p:sp>
          <p:nvSpPr>
            <p:cNvPr id="263181" name="Text Box 13"/>
            <p:cNvSpPr txBox="1">
              <a:spLocks noChangeArrowheads="1"/>
            </p:cNvSpPr>
            <p:nvPr/>
          </p:nvSpPr>
          <p:spPr bwMode="auto">
            <a:xfrm>
              <a:off x="1771650" y="3140968"/>
              <a:ext cx="3079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63182" name="Text Box 14"/>
            <p:cNvSpPr txBox="1">
              <a:spLocks noChangeArrowheads="1"/>
            </p:cNvSpPr>
            <p:nvPr/>
          </p:nvSpPr>
          <p:spPr bwMode="auto">
            <a:xfrm>
              <a:off x="3109913" y="3202880"/>
              <a:ext cx="19272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 dirty="0">
                  <a:solidFill>
                    <a:srgbClr val="000000"/>
                  </a:solidFill>
                </a:rPr>
                <a:t># training epochs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90675" y="1450280"/>
              <a:ext cx="6367463" cy="1690688"/>
              <a:chOff x="1590675" y="1793875"/>
              <a:chExt cx="6367463" cy="1690688"/>
            </a:xfrm>
          </p:grpSpPr>
          <p:sp>
            <p:nvSpPr>
              <p:cNvPr id="263172" name="Line 4"/>
              <p:cNvSpPr>
                <a:spLocks noChangeShapeType="1"/>
              </p:cNvSpPr>
              <p:nvPr/>
            </p:nvSpPr>
            <p:spPr bwMode="auto">
              <a:xfrm>
                <a:off x="2033588" y="1793875"/>
                <a:ext cx="0" cy="16827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3173" name="Line 5"/>
              <p:cNvSpPr>
                <a:spLocks noChangeShapeType="1"/>
              </p:cNvSpPr>
              <p:nvPr/>
            </p:nvSpPr>
            <p:spPr bwMode="auto">
              <a:xfrm>
                <a:off x="2022475" y="3476625"/>
                <a:ext cx="4241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 rot="-5400000">
                <a:off x="1452563" y="2135187"/>
                <a:ext cx="6731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lang="en-US" altLang="en-US">
                    <a:solidFill>
                      <a:srgbClr val="000000"/>
                    </a:solidFill>
                  </a:rPr>
                  <a:t>error</a:t>
                </a:r>
              </a:p>
            </p:txBody>
          </p:sp>
          <p:sp>
            <p:nvSpPr>
              <p:cNvPr id="263177" name="Text Box 9"/>
              <p:cNvSpPr txBox="1">
                <a:spLocks noChangeArrowheads="1"/>
              </p:cNvSpPr>
              <p:nvPr/>
            </p:nvSpPr>
            <p:spPr bwMode="auto">
              <a:xfrm>
                <a:off x="6186488" y="3087688"/>
                <a:ext cx="17716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lang="en-US" altLang="en-US">
                    <a:solidFill>
                      <a:srgbClr val="000000"/>
                    </a:solidFill>
                  </a:rPr>
                  <a:t>on training data</a:t>
                </a:r>
              </a:p>
            </p:txBody>
          </p:sp>
          <p:sp>
            <p:nvSpPr>
              <p:cNvPr id="263180" name="Text Box 12"/>
              <p:cNvSpPr txBox="1">
                <a:spLocks noChangeArrowheads="1"/>
              </p:cNvSpPr>
              <p:nvPr/>
            </p:nvSpPr>
            <p:spPr bwMode="auto">
              <a:xfrm>
                <a:off x="6156325" y="2449513"/>
                <a:ext cx="133508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lang="en-US" altLang="en-US">
                    <a:solidFill>
                      <a:srgbClr val="FF0000"/>
                    </a:solidFill>
                  </a:rPr>
                  <a:t>on test data</a:t>
                </a:r>
              </a:p>
            </p:txBody>
          </p:sp>
          <p:sp>
            <p:nvSpPr>
              <p:cNvPr id="263183" name="Freeform 15"/>
              <p:cNvSpPr>
                <a:spLocks/>
              </p:cNvSpPr>
              <p:nvPr/>
            </p:nvSpPr>
            <p:spPr bwMode="auto">
              <a:xfrm>
                <a:off x="2022475" y="2011363"/>
                <a:ext cx="4133850" cy="1450975"/>
              </a:xfrm>
              <a:custGeom>
                <a:avLst/>
                <a:gdLst>
                  <a:gd name="T0" fmla="*/ 0 w 2604"/>
                  <a:gd name="T1" fmla="*/ 0 h 914"/>
                  <a:gd name="T2" fmla="*/ 70 w 2604"/>
                  <a:gd name="T3" fmla="*/ 262 h 914"/>
                  <a:gd name="T4" fmla="*/ 323 w 2604"/>
                  <a:gd name="T5" fmla="*/ 553 h 914"/>
                  <a:gd name="T6" fmla="*/ 722 w 2604"/>
                  <a:gd name="T7" fmla="*/ 776 h 914"/>
                  <a:gd name="T8" fmla="*/ 1460 w 2604"/>
                  <a:gd name="T9" fmla="*/ 868 h 914"/>
                  <a:gd name="T10" fmla="*/ 2212 w 2604"/>
                  <a:gd name="T11" fmla="*/ 884 h 914"/>
                  <a:gd name="T12" fmla="*/ 2604 w 2604"/>
                  <a:gd name="T13" fmla="*/ 914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4" h="914">
                    <a:moveTo>
                      <a:pt x="0" y="0"/>
                    </a:moveTo>
                    <a:cubicBezTo>
                      <a:pt x="8" y="85"/>
                      <a:pt x="16" y="170"/>
                      <a:pt x="70" y="262"/>
                    </a:cubicBezTo>
                    <a:cubicBezTo>
                      <a:pt x="124" y="354"/>
                      <a:pt x="214" y="467"/>
                      <a:pt x="323" y="553"/>
                    </a:cubicBezTo>
                    <a:cubicBezTo>
                      <a:pt x="432" y="639"/>
                      <a:pt x="533" y="724"/>
                      <a:pt x="722" y="776"/>
                    </a:cubicBezTo>
                    <a:cubicBezTo>
                      <a:pt x="911" y="828"/>
                      <a:pt x="1212" y="850"/>
                      <a:pt x="1460" y="868"/>
                    </a:cubicBezTo>
                    <a:cubicBezTo>
                      <a:pt x="1708" y="886"/>
                      <a:pt x="2021" y="876"/>
                      <a:pt x="2212" y="884"/>
                    </a:cubicBezTo>
                    <a:cubicBezTo>
                      <a:pt x="2403" y="892"/>
                      <a:pt x="2543" y="914"/>
                      <a:pt x="2604" y="914"/>
                    </a:cubicBez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3184" name="Freeform 16"/>
              <p:cNvSpPr>
                <a:spLocks/>
              </p:cNvSpPr>
              <p:nvPr/>
            </p:nvSpPr>
            <p:spPr bwMode="auto">
              <a:xfrm>
                <a:off x="2022475" y="2011363"/>
                <a:ext cx="4060825" cy="1182687"/>
              </a:xfrm>
              <a:custGeom>
                <a:avLst/>
                <a:gdLst>
                  <a:gd name="T0" fmla="*/ 0 w 2558"/>
                  <a:gd name="T1" fmla="*/ 0 h 745"/>
                  <a:gd name="T2" fmla="*/ 139 w 2558"/>
                  <a:gd name="T3" fmla="*/ 277 h 745"/>
                  <a:gd name="T4" fmla="*/ 438 w 2558"/>
                  <a:gd name="T5" fmla="*/ 469 h 745"/>
                  <a:gd name="T6" fmla="*/ 1037 w 2558"/>
                  <a:gd name="T7" fmla="*/ 699 h 745"/>
                  <a:gd name="T8" fmla="*/ 1444 w 2558"/>
                  <a:gd name="T9" fmla="*/ 730 h 745"/>
                  <a:gd name="T10" fmla="*/ 2051 w 2558"/>
                  <a:gd name="T11" fmla="*/ 607 h 745"/>
                  <a:gd name="T12" fmla="*/ 2335 w 2558"/>
                  <a:gd name="T13" fmla="*/ 484 h 745"/>
                  <a:gd name="T14" fmla="*/ 2558 w 2558"/>
                  <a:gd name="T15" fmla="*/ 415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8" h="745">
                    <a:moveTo>
                      <a:pt x="0" y="0"/>
                    </a:moveTo>
                    <a:cubicBezTo>
                      <a:pt x="33" y="99"/>
                      <a:pt x="66" y="199"/>
                      <a:pt x="139" y="277"/>
                    </a:cubicBezTo>
                    <a:cubicBezTo>
                      <a:pt x="212" y="355"/>
                      <a:pt x="288" y="399"/>
                      <a:pt x="438" y="469"/>
                    </a:cubicBezTo>
                    <a:cubicBezTo>
                      <a:pt x="588" y="539"/>
                      <a:pt x="869" y="655"/>
                      <a:pt x="1037" y="699"/>
                    </a:cubicBezTo>
                    <a:cubicBezTo>
                      <a:pt x="1205" y="743"/>
                      <a:pt x="1275" y="745"/>
                      <a:pt x="1444" y="730"/>
                    </a:cubicBezTo>
                    <a:cubicBezTo>
                      <a:pt x="1613" y="715"/>
                      <a:pt x="1903" y="648"/>
                      <a:pt x="2051" y="607"/>
                    </a:cubicBezTo>
                    <a:cubicBezTo>
                      <a:pt x="2199" y="566"/>
                      <a:pt x="2251" y="516"/>
                      <a:pt x="2335" y="484"/>
                    </a:cubicBezTo>
                    <a:cubicBezTo>
                      <a:pt x="2419" y="452"/>
                      <a:pt x="2525" y="430"/>
                      <a:pt x="2558" y="415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0" y="660408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Adapted from Ray Mooney</a:t>
            </a:r>
          </a:p>
        </p:txBody>
      </p:sp>
    </p:spTree>
    <p:extLst>
      <p:ext uri="{BB962C8B-B14F-4D97-AF65-F5344CB8AC3E}">
        <p14:creationId xmlns:p14="http://schemas.microsoft.com/office/powerpoint/2010/main" val="34611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90656" cy="838200"/>
          </a:xfrm>
        </p:spPr>
        <p:txBody>
          <a:bodyPr/>
          <a:lstStyle/>
          <a:p>
            <a:r>
              <a:rPr lang="en-US" altLang="en-US" dirty="0"/>
              <a:t>Determining best number of hidden units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Too few hidden units prevents the network from adequately fitting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Too many hidden units can result in over-fitting.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Use internal cross-validation to empirically determine an optimal number of hidden units.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63700" y="2392412"/>
            <a:ext cx="6367463" cy="2044700"/>
            <a:chOff x="1663700" y="2770188"/>
            <a:chExt cx="6367463" cy="2044700"/>
          </a:xfrm>
        </p:grpSpPr>
        <p:sp>
          <p:nvSpPr>
            <p:cNvPr id="265220" name="Line 4"/>
            <p:cNvSpPr>
              <a:spLocks noChangeShapeType="1"/>
            </p:cNvSpPr>
            <p:nvPr/>
          </p:nvSpPr>
          <p:spPr bwMode="auto">
            <a:xfrm>
              <a:off x="2106613" y="2770188"/>
              <a:ext cx="0" cy="1682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5221" name="Line 5"/>
            <p:cNvSpPr>
              <a:spLocks noChangeShapeType="1"/>
            </p:cNvSpPr>
            <p:nvPr/>
          </p:nvSpPr>
          <p:spPr bwMode="auto">
            <a:xfrm>
              <a:off x="2095500" y="4452938"/>
              <a:ext cx="424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5222" name="Text Box 6"/>
            <p:cNvSpPr txBox="1">
              <a:spLocks noChangeArrowheads="1"/>
            </p:cNvSpPr>
            <p:nvPr/>
          </p:nvSpPr>
          <p:spPr bwMode="auto">
            <a:xfrm rot="-5400000">
              <a:off x="1525588" y="3111500"/>
              <a:ext cx="6731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error</a:t>
              </a:r>
            </a:p>
          </p:txBody>
        </p:sp>
        <p:sp>
          <p:nvSpPr>
            <p:cNvPr id="265223" name="Text Box 7"/>
            <p:cNvSpPr txBox="1">
              <a:spLocks noChangeArrowheads="1"/>
            </p:cNvSpPr>
            <p:nvPr/>
          </p:nvSpPr>
          <p:spPr bwMode="auto">
            <a:xfrm>
              <a:off x="6259513" y="4064000"/>
              <a:ext cx="1771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on training data</a:t>
              </a:r>
            </a:p>
          </p:txBody>
        </p:sp>
        <p:sp>
          <p:nvSpPr>
            <p:cNvPr id="265224" name="Text Box 8"/>
            <p:cNvSpPr txBox="1">
              <a:spLocks noChangeArrowheads="1"/>
            </p:cNvSpPr>
            <p:nvPr/>
          </p:nvSpPr>
          <p:spPr bwMode="auto">
            <a:xfrm>
              <a:off x="6229350" y="3425825"/>
              <a:ext cx="13350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on test data</a:t>
              </a:r>
            </a:p>
          </p:txBody>
        </p:sp>
        <p:sp>
          <p:nvSpPr>
            <p:cNvPr id="265225" name="Text Box 9"/>
            <p:cNvSpPr txBox="1">
              <a:spLocks noChangeArrowheads="1"/>
            </p:cNvSpPr>
            <p:nvPr/>
          </p:nvSpPr>
          <p:spPr bwMode="auto">
            <a:xfrm>
              <a:off x="1844675" y="4356100"/>
              <a:ext cx="3079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65226" name="Text Box 10"/>
            <p:cNvSpPr txBox="1">
              <a:spLocks noChangeArrowheads="1"/>
            </p:cNvSpPr>
            <p:nvPr/>
          </p:nvSpPr>
          <p:spPr bwMode="auto">
            <a:xfrm>
              <a:off x="3335338" y="4418013"/>
              <a:ext cx="16176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# hidden units</a:t>
              </a:r>
            </a:p>
          </p:txBody>
        </p:sp>
        <p:sp>
          <p:nvSpPr>
            <p:cNvPr id="265227" name="Freeform 11"/>
            <p:cNvSpPr>
              <a:spLocks/>
            </p:cNvSpPr>
            <p:nvPr/>
          </p:nvSpPr>
          <p:spPr bwMode="auto">
            <a:xfrm>
              <a:off x="2095500" y="2987675"/>
              <a:ext cx="4133850" cy="1450975"/>
            </a:xfrm>
            <a:custGeom>
              <a:avLst/>
              <a:gdLst>
                <a:gd name="T0" fmla="*/ 0 w 2604"/>
                <a:gd name="T1" fmla="*/ 0 h 914"/>
                <a:gd name="T2" fmla="*/ 70 w 2604"/>
                <a:gd name="T3" fmla="*/ 262 h 914"/>
                <a:gd name="T4" fmla="*/ 323 w 2604"/>
                <a:gd name="T5" fmla="*/ 553 h 914"/>
                <a:gd name="T6" fmla="*/ 722 w 2604"/>
                <a:gd name="T7" fmla="*/ 776 h 914"/>
                <a:gd name="T8" fmla="*/ 1460 w 2604"/>
                <a:gd name="T9" fmla="*/ 868 h 914"/>
                <a:gd name="T10" fmla="*/ 2212 w 2604"/>
                <a:gd name="T11" fmla="*/ 884 h 914"/>
                <a:gd name="T12" fmla="*/ 2604 w 2604"/>
                <a:gd name="T13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4" h="914">
                  <a:moveTo>
                    <a:pt x="0" y="0"/>
                  </a:moveTo>
                  <a:cubicBezTo>
                    <a:pt x="8" y="85"/>
                    <a:pt x="16" y="170"/>
                    <a:pt x="70" y="262"/>
                  </a:cubicBezTo>
                  <a:cubicBezTo>
                    <a:pt x="124" y="354"/>
                    <a:pt x="214" y="467"/>
                    <a:pt x="323" y="553"/>
                  </a:cubicBezTo>
                  <a:cubicBezTo>
                    <a:pt x="432" y="639"/>
                    <a:pt x="533" y="724"/>
                    <a:pt x="722" y="776"/>
                  </a:cubicBezTo>
                  <a:cubicBezTo>
                    <a:pt x="911" y="828"/>
                    <a:pt x="1212" y="850"/>
                    <a:pt x="1460" y="868"/>
                  </a:cubicBezTo>
                  <a:cubicBezTo>
                    <a:pt x="1708" y="886"/>
                    <a:pt x="2021" y="876"/>
                    <a:pt x="2212" y="884"/>
                  </a:cubicBezTo>
                  <a:cubicBezTo>
                    <a:pt x="2403" y="892"/>
                    <a:pt x="2543" y="914"/>
                    <a:pt x="2604" y="914"/>
                  </a:cubicBez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5228" name="Freeform 12"/>
            <p:cNvSpPr>
              <a:spLocks/>
            </p:cNvSpPr>
            <p:nvPr/>
          </p:nvSpPr>
          <p:spPr bwMode="auto">
            <a:xfrm>
              <a:off x="2095500" y="2987675"/>
              <a:ext cx="4060825" cy="1182688"/>
            </a:xfrm>
            <a:custGeom>
              <a:avLst/>
              <a:gdLst>
                <a:gd name="T0" fmla="*/ 0 w 2558"/>
                <a:gd name="T1" fmla="*/ 0 h 745"/>
                <a:gd name="T2" fmla="*/ 139 w 2558"/>
                <a:gd name="T3" fmla="*/ 277 h 745"/>
                <a:gd name="T4" fmla="*/ 438 w 2558"/>
                <a:gd name="T5" fmla="*/ 469 h 745"/>
                <a:gd name="T6" fmla="*/ 1037 w 2558"/>
                <a:gd name="T7" fmla="*/ 699 h 745"/>
                <a:gd name="T8" fmla="*/ 1444 w 2558"/>
                <a:gd name="T9" fmla="*/ 730 h 745"/>
                <a:gd name="T10" fmla="*/ 2051 w 2558"/>
                <a:gd name="T11" fmla="*/ 607 h 745"/>
                <a:gd name="T12" fmla="*/ 2335 w 2558"/>
                <a:gd name="T13" fmla="*/ 484 h 745"/>
                <a:gd name="T14" fmla="*/ 2558 w 2558"/>
                <a:gd name="T15" fmla="*/ 41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745">
                  <a:moveTo>
                    <a:pt x="0" y="0"/>
                  </a:moveTo>
                  <a:cubicBezTo>
                    <a:pt x="33" y="99"/>
                    <a:pt x="66" y="199"/>
                    <a:pt x="139" y="277"/>
                  </a:cubicBezTo>
                  <a:cubicBezTo>
                    <a:pt x="212" y="355"/>
                    <a:pt x="288" y="399"/>
                    <a:pt x="438" y="469"/>
                  </a:cubicBezTo>
                  <a:cubicBezTo>
                    <a:pt x="588" y="539"/>
                    <a:pt x="869" y="655"/>
                    <a:pt x="1037" y="699"/>
                  </a:cubicBezTo>
                  <a:cubicBezTo>
                    <a:pt x="1205" y="743"/>
                    <a:pt x="1275" y="745"/>
                    <a:pt x="1444" y="730"/>
                  </a:cubicBezTo>
                  <a:cubicBezTo>
                    <a:pt x="1613" y="715"/>
                    <a:pt x="1903" y="648"/>
                    <a:pt x="2051" y="607"/>
                  </a:cubicBezTo>
                  <a:cubicBezTo>
                    <a:pt x="2199" y="566"/>
                    <a:pt x="2251" y="516"/>
                    <a:pt x="2335" y="484"/>
                  </a:cubicBezTo>
                  <a:cubicBezTo>
                    <a:pt x="2419" y="452"/>
                    <a:pt x="2525" y="430"/>
                    <a:pt x="2558" y="415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60408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Ray Mooney</a:t>
            </a:r>
          </a:p>
        </p:txBody>
      </p:sp>
    </p:spTree>
    <p:extLst>
      <p:ext uri="{BB962C8B-B14F-4D97-AF65-F5344CB8AC3E}">
        <p14:creationId xmlns:p14="http://schemas.microsoft.com/office/powerpoint/2010/main" val="2655337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features for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9334"/>
            <a:ext cx="8115300" cy="1820466"/>
          </a:xfrm>
        </p:spPr>
        <p:txBody>
          <a:bodyPr/>
          <a:lstStyle/>
          <a:p>
            <a:pPr marL="0" indent="0"/>
            <a:r>
              <a:rPr lang="en-US" sz="1600" b="1" dirty="0"/>
              <a:t>Object detection system overview.</a:t>
            </a:r>
            <a:r>
              <a:rPr lang="en-US" sz="1600" dirty="0"/>
              <a:t> Our system (1) takes an input image, (2) extracts around 2000 bottom-up region proposals, (3) computes features for each proposal using a large convolutional neural network (CNN), and then (4) classifies each region using class-specific linear SVMs. </a:t>
            </a:r>
            <a:r>
              <a:rPr lang="en-US" sz="1600" b="1" dirty="0"/>
              <a:t>R-CNN achieves a mean average precision (</a:t>
            </a:r>
            <a:r>
              <a:rPr lang="en-US" sz="1600" b="1" dirty="0" err="1"/>
              <a:t>mAP</a:t>
            </a:r>
            <a:r>
              <a:rPr lang="en-US" sz="1600" b="1" dirty="0"/>
              <a:t>) of 53.7% on PASCAL VOC 2010</a:t>
            </a:r>
            <a:r>
              <a:rPr lang="en-US" sz="1600" dirty="0"/>
              <a:t>. For comparison, </a:t>
            </a:r>
            <a:r>
              <a:rPr lang="en-US" sz="1600" dirty="0" err="1"/>
              <a:t>Uijlings</a:t>
            </a:r>
            <a:r>
              <a:rPr lang="en-US" sz="1600" dirty="0"/>
              <a:t> et al. (2013) </a:t>
            </a:r>
            <a:r>
              <a:rPr lang="en-US" sz="1600" b="1" dirty="0"/>
              <a:t>report 35.1% </a:t>
            </a:r>
            <a:r>
              <a:rPr lang="en-US" sz="1600" b="1" dirty="0" err="1"/>
              <a:t>mAP</a:t>
            </a:r>
            <a:r>
              <a:rPr lang="en-US" sz="1600" b="1" dirty="0"/>
              <a:t> </a:t>
            </a:r>
            <a:r>
              <a:rPr lang="en-US" sz="1600" dirty="0"/>
              <a:t>using the same region proposals, but with a spatial pyramid and bag-of-visual-words approach. </a:t>
            </a:r>
            <a:r>
              <a:rPr lang="en-US" sz="1600" b="1" dirty="0"/>
              <a:t>The popular deformable part models perform at 33.4%.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007242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cs typeface="Arial" charset="0"/>
              </a:rPr>
              <a:t>R.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Girshick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J. Donahue, T. Darrell, and J. Malik, </a:t>
            </a:r>
            <a:r>
              <a:rPr lang="en-US" sz="1600" b="1" dirty="0">
                <a:solidFill>
                  <a:srgbClr val="000000"/>
                </a:solidFill>
                <a:cs typeface="Arial" charset="0"/>
                <a:hlinkClick r:id="rId2"/>
              </a:rPr>
              <a:t>Rich Feature Hierarchies for Accurate Object Detection and Semantic Segmentation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CVPR 2014.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301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287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more weights you need to learn, the more data you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why with a deeper network, you need more data for training than for a shallower network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why if you have sparse data, you only train the last few layers of a deep net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65135" y="4286519"/>
            <a:ext cx="6730047" cy="2571481"/>
            <a:chOff x="1665135" y="4286519"/>
            <a:chExt cx="6730047" cy="2571481"/>
          </a:xfrm>
        </p:grpSpPr>
        <p:pic>
          <p:nvPicPr>
            <p:cNvPr id="4" name="Picture 2" descr="http://neuralnetworksanddeeplearning.com/images/tikz3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4606" y="4286519"/>
              <a:ext cx="3194787" cy="1591689"/>
            </a:xfrm>
            <a:prstGeom prst="rect">
              <a:avLst/>
            </a:prstGeom>
            <a:noFill/>
          </p:spPr>
        </p:pic>
        <p:sp>
          <p:nvSpPr>
            <p:cNvPr id="5" name="Left Brace 4"/>
            <p:cNvSpPr/>
            <p:nvPr/>
          </p:nvSpPr>
          <p:spPr bwMode="auto">
            <a:xfrm rot="16200000">
              <a:off x="4052905" y="5144354"/>
              <a:ext cx="171088" cy="1876097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Left Brace 5"/>
            <p:cNvSpPr/>
            <p:nvPr/>
          </p:nvSpPr>
          <p:spPr bwMode="auto">
            <a:xfrm rot="16200000">
              <a:off x="5374460" y="5803758"/>
              <a:ext cx="173776" cy="554602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135" y="6211669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 these to the already learned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weights from another network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84047" y="6211669"/>
              <a:ext cx="321113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Learn these on your own 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84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88494" y="1926586"/>
            <a:ext cx="7546209" cy="2678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4686" y="4819242"/>
            <a:ext cx="0" cy="239395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238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3211" y="4732793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62949" y="86449"/>
                </a:moveTo>
                <a:lnTo>
                  <a:pt x="31474" y="0"/>
                </a:lnTo>
                <a:lnTo>
                  <a:pt x="0" y="86449"/>
                </a:lnTo>
                <a:lnTo>
                  <a:pt x="62949" y="864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00820" y="5048222"/>
            <a:ext cx="4148454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more neurons = more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capacity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9906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 dirty="0"/>
              <a:t>Effect of number of neurons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5750" y="1632599"/>
            <a:ext cx="8392483" cy="307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649" y="4822414"/>
            <a:ext cx="526986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(you can play with this demo over at ConvNetJS: </a:t>
            </a:r>
            <a:r>
              <a:rPr sz="1400" u="heavy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http://cs.stanford. </a:t>
            </a:r>
            <a:r>
              <a:rPr sz="1400" u="heavy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edu/people/karpathy/convnetjs/demo/classify2d.html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1047329"/>
            <a:ext cx="7772400" cy="610442"/>
          </a:xfrm>
          <a:prstGeom prst="rect">
            <a:avLst/>
          </a:prstGeom>
        </p:spPr>
        <p:txBody>
          <a:bodyPr vert="horz" wrap="square" lIns="0" tIns="55898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sz="1800" spc="-5" dirty="0"/>
              <a:t>Do not use size of neural network as a regularizer. Use stronger regularization</a:t>
            </a:r>
            <a:r>
              <a:rPr sz="1800" spc="240" dirty="0"/>
              <a:t> </a:t>
            </a:r>
            <a:r>
              <a:rPr sz="1800" spc="-5" dirty="0"/>
              <a:t>instead:</a:t>
            </a:r>
            <a:endParaRPr sz="180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9906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 dirty="0"/>
              <a:t>Effect of regularization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Hidden unit interpretation 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Trained hidden units can be seen as newly constructed features that make the target concept linearly separable in the transformed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On many real domains, hidden units can be interpreted as representing meaningful features such as vowel detectors or edge detectors,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However, the hidden layer can also become a distributed representation of the input in which each individual unit is not easily interpretable as a meaningful feature.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60408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Ray Mooney</a:t>
            </a:r>
          </a:p>
        </p:txBody>
      </p:sp>
    </p:spTree>
    <p:extLst>
      <p:ext uri="{BB962C8B-B14F-4D97-AF65-F5344CB8AC3E}">
        <p14:creationId xmlns:p14="http://schemas.microsoft.com/office/powerpoint/2010/main" val="529669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use deep neural networks because of their strong performance in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Feed-forward network architecture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deep neural nets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an objective function that measures and guides us towards good performance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 way to minimize the loss function: stochastic gradient descent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backpropagation to propagate error towards all layers and change weights at those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Practices for preventing overfitting</a:t>
            </a:r>
          </a:p>
          <a:p>
            <a:pPr marL="4000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object 6"/>
          <p:cNvSpPr/>
          <p:nvPr/>
        </p:nvSpPr>
        <p:spPr>
          <a:xfrm>
            <a:off x="631573" y="1772240"/>
            <a:ext cx="7882150" cy="4101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7389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4" name="object 7"/>
          <p:cNvSpPr txBox="1"/>
          <p:nvPr/>
        </p:nvSpPr>
        <p:spPr>
          <a:xfrm>
            <a:off x="2593975" y="5028885"/>
            <a:ext cx="39560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8917"/>
              </p:ext>
            </p:extLst>
          </p:nvPr>
        </p:nvGraphicFramePr>
        <p:xfrm>
          <a:off x="1384731" y="2051778"/>
          <a:ext cx="6545324" cy="275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26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1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1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9074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 smtClean="0">
                          <a:latin typeface="Arial"/>
                          <a:cs typeface="Arial"/>
                        </a:rPr>
                        <a:t>R-CNN</a:t>
                      </a:r>
                      <a:r>
                        <a:rPr lang="en-US" sz="1800" b="1" spc="-5" dirty="0" smtClean="0">
                          <a:latin typeface="Arial"/>
                          <a:cs typeface="Arial"/>
                        </a:rPr>
                        <a:t> (2014)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 smtClean="0">
                          <a:latin typeface="Arial"/>
                          <a:cs typeface="Arial"/>
                        </a:rPr>
                        <a:t>R-CNN</a:t>
                      </a:r>
                      <a:r>
                        <a:rPr lang="en-US" sz="1800" b="1" spc="-5" dirty="0" smtClean="0">
                          <a:latin typeface="Arial"/>
                          <a:cs typeface="Arial"/>
                        </a:rPr>
                        <a:t> (2015)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43114" y="2494401"/>
            <a:ext cx="989965" cy="2223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55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Better!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77359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3385</Words>
  <Application>Microsoft Office PowerPoint</Application>
  <PresentationFormat>On-screen Show (4:3)</PresentationFormat>
  <Paragraphs>899</Paragraphs>
  <Slides>74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1_Office Theme</vt:lpstr>
      <vt:lpstr>Blank Presentation</vt:lpstr>
      <vt:lpstr>1_Blank Presentation</vt:lpstr>
      <vt:lpstr>2_Blank Presentation</vt:lpstr>
      <vt:lpstr>3_Blank Presentation</vt:lpstr>
      <vt:lpstr>11_Office Theme</vt:lpstr>
      <vt:lpstr>12_Office Theme</vt:lpstr>
      <vt:lpstr>Equation</vt:lpstr>
      <vt:lpstr>CS 2770: Computer Vision Neural Networks</vt:lpstr>
      <vt:lpstr>Plan for the next few lectures</vt:lpstr>
      <vt:lpstr>Why (convolutional) neural networks? </vt:lpstr>
      <vt:lpstr>ImageNet Challenge 2012</vt:lpstr>
      <vt:lpstr>ImageNet Challenge 2012</vt:lpstr>
      <vt:lpstr>ImageNet Challenge 2012</vt:lpstr>
      <vt:lpstr>CNN features for detection</vt:lpstr>
      <vt:lpstr>Object Detection</vt:lpstr>
      <vt:lpstr>Object Detection</vt:lpstr>
      <vt:lpstr>Beyond classification</vt:lpstr>
      <vt:lpstr>What are CNNs? </vt:lpstr>
      <vt:lpstr>Deep neural network</vt:lpstr>
      <vt:lpstr>Traditional Recognition Approach</vt:lpstr>
      <vt:lpstr>What about learning the features?</vt:lpstr>
      <vt:lpstr>“Shallow” vs. “deep” architectures</vt:lpstr>
      <vt:lpstr>Neural network definition</vt:lpstr>
      <vt:lpstr>Neural network definition</vt:lpstr>
      <vt:lpstr>Leaky ReLU max(0.1x, x)</vt:lpstr>
      <vt:lpstr>A multi-layer neural network</vt:lpstr>
      <vt:lpstr>Inspiration: Neuron cells</vt:lpstr>
      <vt:lpstr>A neuron</vt:lpstr>
      <vt:lpstr>Multilayer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Deep neural networks</vt:lpstr>
      <vt:lpstr>How do we train them? </vt:lpstr>
      <vt:lpstr>Classification goal</vt:lpstr>
      <vt:lpstr>Classification scores</vt:lpstr>
      <vt:lpstr>Linear classifier </vt:lpstr>
      <vt:lpstr>Linear classifier </vt:lpstr>
      <vt:lpstr>Linear classifier </vt:lpstr>
      <vt:lpstr>Linear classifier </vt:lpstr>
      <vt:lpstr>Linear classifier: SVM loss </vt:lpstr>
      <vt:lpstr>Linear classifier: SVM loss </vt:lpstr>
      <vt:lpstr>Linear classifier: SVM loss </vt:lpstr>
      <vt:lpstr>Linear classifier: SVM loss </vt:lpstr>
      <vt:lpstr>Linear classifier: SVM loss </vt:lpstr>
      <vt:lpstr>Linear classifier: SVM loss </vt:lpstr>
      <vt:lpstr>Linear classifier: SVM loss </vt:lpstr>
      <vt:lpstr>Another loss: Softmax</vt:lpstr>
      <vt:lpstr>Another loss: Softmax</vt:lpstr>
      <vt:lpstr>How to minimize the loss function? </vt:lpstr>
      <vt:lpstr>How to minimize the loss function? </vt:lpstr>
      <vt:lpstr>PowerPoint Presentation</vt:lpstr>
      <vt:lpstr>PowerPoint Presentation</vt:lpstr>
      <vt:lpstr>current W:</vt:lpstr>
      <vt:lpstr>PowerPoint Presentation</vt:lpstr>
      <vt:lpstr>current W:</vt:lpstr>
      <vt:lpstr>PowerPoint Presentation</vt:lpstr>
      <vt:lpstr>This is silly. The loss is just a function of W:</vt:lpstr>
      <vt:lpstr>This is silly. The loss is just a function of W:</vt:lpstr>
      <vt:lpstr>PowerPoint Presentation</vt:lpstr>
      <vt:lpstr>Loss gradients</vt:lpstr>
      <vt:lpstr>Gradient descent</vt:lpstr>
      <vt:lpstr>Gradient descent</vt:lpstr>
      <vt:lpstr>Mini-batch gradient descent</vt:lpstr>
      <vt:lpstr>Learning rate selection</vt:lpstr>
      <vt:lpstr>Gradient descent in multi-layer nets</vt:lpstr>
      <vt:lpstr>activations</vt:lpstr>
      <vt:lpstr>Backpropagation: Graphic example</vt:lpstr>
      <vt:lpstr>Backpropagation: Graphic example</vt:lpstr>
      <vt:lpstr>Backpropagation: Graphic example</vt:lpstr>
      <vt:lpstr>Comments on training algorithm</vt:lpstr>
      <vt:lpstr>Over-training prevention</vt:lpstr>
      <vt:lpstr>Determining best number of hidden units</vt:lpstr>
      <vt:lpstr>A note on training</vt:lpstr>
      <vt:lpstr>PowerPoint Presentation</vt:lpstr>
      <vt:lpstr>Do not use size of neural network as a regularizer. Use stronger regularization instead:</vt:lpstr>
      <vt:lpstr>Hidden unit interpretation </vt:lpstr>
      <vt:lpstr>Summary</vt:lpstr>
    </vt:vector>
  </TitlesOfParts>
  <Company>University of Pittsburgh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1699: Intro to Computer Vision Introduction</dc:title>
  <dc:creator>Adriana I. Kovashka</dc:creator>
  <cp:lastModifiedBy>laptop6</cp:lastModifiedBy>
  <cp:revision>155</cp:revision>
  <dcterms:created xsi:type="dcterms:W3CDTF">2015-04-17T19:15:42Z</dcterms:created>
  <dcterms:modified xsi:type="dcterms:W3CDTF">2021-12-11T14:13:16Z</dcterms:modified>
</cp:coreProperties>
</file>